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5" r:id="rId7"/>
    <p:sldId id="261" r:id="rId8"/>
    <p:sldId id="262" r:id="rId9"/>
    <p:sldId id="263" r:id="rId10"/>
    <p:sldId id="264" r:id="rId11"/>
    <p:sldId id="266" r:id="rId12"/>
    <p:sldId id="267" r:id="rId13"/>
    <p:sldId id="268" r:id="rId14"/>
    <p:sldId id="269" r:id="rId15"/>
    <p:sldId id="270" r:id="rId16"/>
    <p:sldId id="278" r:id="rId17"/>
    <p:sldId id="279" r:id="rId18"/>
    <p:sldId id="272" r:id="rId19"/>
    <p:sldId id="273" r:id="rId20"/>
    <p:sldId id="276" r:id="rId21"/>
    <p:sldId id="275" r:id="rId22"/>
    <p:sldId id="277" r:id="rId23"/>
    <p:sldId id="280"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0311-FD3E-48FF-E560-85715C9F44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B22919-1886-B6E3-F668-8A26377D67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8346AA7-09A2-18DE-2BAA-A7E1637CB0CE}"/>
              </a:ext>
            </a:extLst>
          </p:cNvPr>
          <p:cNvSpPr>
            <a:spLocks noGrp="1"/>
          </p:cNvSpPr>
          <p:nvPr>
            <p:ph type="dt" sz="half" idx="10"/>
          </p:nvPr>
        </p:nvSpPr>
        <p:spPr/>
        <p:txBody>
          <a:bodyPr/>
          <a:lstStyle/>
          <a:p>
            <a:fld id="{94846C50-A479-4784-9333-D0128A3B08EC}" type="datetimeFigureOut">
              <a:rPr lang="en-IN" smtClean="0"/>
              <a:t>16-01-2025</a:t>
            </a:fld>
            <a:endParaRPr lang="en-IN"/>
          </a:p>
        </p:txBody>
      </p:sp>
      <p:sp>
        <p:nvSpPr>
          <p:cNvPr id="5" name="Footer Placeholder 4">
            <a:extLst>
              <a:ext uri="{FF2B5EF4-FFF2-40B4-BE49-F238E27FC236}">
                <a16:creationId xmlns:a16="http://schemas.microsoft.com/office/drawing/2014/main" id="{7E0DFBB2-3581-3789-E71D-5148E66A0F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CBE7F3-5448-58CA-D756-BA428706F97A}"/>
              </a:ext>
            </a:extLst>
          </p:cNvPr>
          <p:cNvSpPr>
            <a:spLocks noGrp="1"/>
          </p:cNvSpPr>
          <p:nvPr>
            <p:ph type="sldNum" sz="quarter" idx="12"/>
          </p:nvPr>
        </p:nvSpPr>
        <p:spPr/>
        <p:txBody>
          <a:bodyPr/>
          <a:lstStyle/>
          <a:p>
            <a:fld id="{AF0386F5-FFDA-4F76-8062-0E26A58799E3}" type="slidenum">
              <a:rPr lang="en-IN" smtClean="0"/>
              <a:t>‹#›</a:t>
            </a:fld>
            <a:endParaRPr lang="en-IN"/>
          </a:p>
        </p:txBody>
      </p:sp>
    </p:spTree>
    <p:extLst>
      <p:ext uri="{BB962C8B-B14F-4D97-AF65-F5344CB8AC3E}">
        <p14:creationId xmlns:p14="http://schemas.microsoft.com/office/powerpoint/2010/main" val="1549983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07B9D-4554-8EFC-BF23-9D8CD566011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6CBCF7-B5B8-B813-233B-E978AF2E0A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F5DF8E-EE7C-FA20-42DD-FB46074E5463}"/>
              </a:ext>
            </a:extLst>
          </p:cNvPr>
          <p:cNvSpPr>
            <a:spLocks noGrp="1"/>
          </p:cNvSpPr>
          <p:nvPr>
            <p:ph type="dt" sz="half" idx="10"/>
          </p:nvPr>
        </p:nvSpPr>
        <p:spPr/>
        <p:txBody>
          <a:bodyPr/>
          <a:lstStyle/>
          <a:p>
            <a:fld id="{94846C50-A479-4784-9333-D0128A3B08EC}" type="datetimeFigureOut">
              <a:rPr lang="en-IN" smtClean="0"/>
              <a:t>16-01-2025</a:t>
            </a:fld>
            <a:endParaRPr lang="en-IN"/>
          </a:p>
        </p:txBody>
      </p:sp>
      <p:sp>
        <p:nvSpPr>
          <p:cNvPr id="5" name="Footer Placeholder 4">
            <a:extLst>
              <a:ext uri="{FF2B5EF4-FFF2-40B4-BE49-F238E27FC236}">
                <a16:creationId xmlns:a16="http://schemas.microsoft.com/office/drawing/2014/main" id="{5711D341-A6ED-7581-F304-8C88801C5B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6D755D-5DE5-7130-ED75-BFA445AE17D6}"/>
              </a:ext>
            </a:extLst>
          </p:cNvPr>
          <p:cNvSpPr>
            <a:spLocks noGrp="1"/>
          </p:cNvSpPr>
          <p:nvPr>
            <p:ph type="sldNum" sz="quarter" idx="12"/>
          </p:nvPr>
        </p:nvSpPr>
        <p:spPr/>
        <p:txBody>
          <a:bodyPr/>
          <a:lstStyle/>
          <a:p>
            <a:fld id="{AF0386F5-FFDA-4F76-8062-0E26A58799E3}" type="slidenum">
              <a:rPr lang="en-IN" smtClean="0"/>
              <a:t>‹#›</a:t>
            </a:fld>
            <a:endParaRPr lang="en-IN"/>
          </a:p>
        </p:txBody>
      </p:sp>
    </p:spTree>
    <p:extLst>
      <p:ext uri="{BB962C8B-B14F-4D97-AF65-F5344CB8AC3E}">
        <p14:creationId xmlns:p14="http://schemas.microsoft.com/office/powerpoint/2010/main" val="434628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698FF7-C5BD-63D8-8351-F9F72EC7DD8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DDFA521-45EF-DE47-B332-9DAD685F99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990E91-B61F-28B2-E43D-984AD59C8C78}"/>
              </a:ext>
            </a:extLst>
          </p:cNvPr>
          <p:cNvSpPr>
            <a:spLocks noGrp="1"/>
          </p:cNvSpPr>
          <p:nvPr>
            <p:ph type="dt" sz="half" idx="10"/>
          </p:nvPr>
        </p:nvSpPr>
        <p:spPr/>
        <p:txBody>
          <a:bodyPr/>
          <a:lstStyle/>
          <a:p>
            <a:fld id="{94846C50-A479-4784-9333-D0128A3B08EC}" type="datetimeFigureOut">
              <a:rPr lang="en-IN" smtClean="0"/>
              <a:t>16-01-2025</a:t>
            </a:fld>
            <a:endParaRPr lang="en-IN"/>
          </a:p>
        </p:txBody>
      </p:sp>
      <p:sp>
        <p:nvSpPr>
          <p:cNvPr id="5" name="Footer Placeholder 4">
            <a:extLst>
              <a:ext uri="{FF2B5EF4-FFF2-40B4-BE49-F238E27FC236}">
                <a16:creationId xmlns:a16="http://schemas.microsoft.com/office/drawing/2014/main" id="{4D4EA1EE-0FF3-738D-C7C7-341DF55740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2FE4F1-81E7-0C41-0B7D-7ED9CB7B0358}"/>
              </a:ext>
            </a:extLst>
          </p:cNvPr>
          <p:cNvSpPr>
            <a:spLocks noGrp="1"/>
          </p:cNvSpPr>
          <p:nvPr>
            <p:ph type="sldNum" sz="quarter" idx="12"/>
          </p:nvPr>
        </p:nvSpPr>
        <p:spPr/>
        <p:txBody>
          <a:bodyPr/>
          <a:lstStyle/>
          <a:p>
            <a:fld id="{AF0386F5-FFDA-4F76-8062-0E26A58799E3}" type="slidenum">
              <a:rPr lang="en-IN" smtClean="0"/>
              <a:t>‹#›</a:t>
            </a:fld>
            <a:endParaRPr lang="en-IN"/>
          </a:p>
        </p:txBody>
      </p:sp>
    </p:spTree>
    <p:extLst>
      <p:ext uri="{BB962C8B-B14F-4D97-AF65-F5344CB8AC3E}">
        <p14:creationId xmlns:p14="http://schemas.microsoft.com/office/powerpoint/2010/main" val="3544986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C7C74-6D57-B9B0-7435-109B6F84CB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7B5925-F2F9-FCDB-B3CF-E9E76C0F81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8C042F-BB8C-B4D4-360C-2B072A563CC9}"/>
              </a:ext>
            </a:extLst>
          </p:cNvPr>
          <p:cNvSpPr>
            <a:spLocks noGrp="1"/>
          </p:cNvSpPr>
          <p:nvPr>
            <p:ph type="dt" sz="half" idx="10"/>
          </p:nvPr>
        </p:nvSpPr>
        <p:spPr/>
        <p:txBody>
          <a:bodyPr/>
          <a:lstStyle/>
          <a:p>
            <a:fld id="{94846C50-A479-4784-9333-D0128A3B08EC}" type="datetimeFigureOut">
              <a:rPr lang="en-IN" smtClean="0"/>
              <a:t>16-01-2025</a:t>
            </a:fld>
            <a:endParaRPr lang="en-IN"/>
          </a:p>
        </p:txBody>
      </p:sp>
      <p:sp>
        <p:nvSpPr>
          <p:cNvPr id="5" name="Footer Placeholder 4">
            <a:extLst>
              <a:ext uri="{FF2B5EF4-FFF2-40B4-BE49-F238E27FC236}">
                <a16:creationId xmlns:a16="http://schemas.microsoft.com/office/drawing/2014/main" id="{173830DC-5650-0053-58F4-47E3BDC742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3465F3-DFF4-BAFE-52B7-3A5D455B6259}"/>
              </a:ext>
            </a:extLst>
          </p:cNvPr>
          <p:cNvSpPr>
            <a:spLocks noGrp="1"/>
          </p:cNvSpPr>
          <p:nvPr>
            <p:ph type="sldNum" sz="quarter" idx="12"/>
          </p:nvPr>
        </p:nvSpPr>
        <p:spPr/>
        <p:txBody>
          <a:bodyPr/>
          <a:lstStyle/>
          <a:p>
            <a:fld id="{AF0386F5-FFDA-4F76-8062-0E26A58799E3}" type="slidenum">
              <a:rPr lang="en-IN" smtClean="0"/>
              <a:t>‹#›</a:t>
            </a:fld>
            <a:endParaRPr lang="en-IN"/>
          </a:p>
        </p:txBody>
      </p:sp>
    </p:spTree>
    <p:extLst>
      <p:ext uri="{BB962C8B-B14F-4D97-AF65-F5344CB8AC3E}">
        <p14:creationId xmlns:p14="http://schemas.microsoft.com/office/powerpoint/2010/main" val="4005471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4A4C2-388B-6003-98D9-4C178C1C28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D12693E-C573-D24B-2EA7-D1801C5A67F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2690BC-D0DD-7A27-DCA5-33309EFDC407}"/>
              </a:ext>
            </a:extLst>
          </p:cNvPr>
          <p:cNvSpPr>
            <a:spLocks noGrp="1"/>
          </p:cNvSpPr>
          <p:nvPr>
            <p:ph type="dt" sz="half" idx="10"/>
          </p:nvPr>
        </p:nvSpPr>
        <p:spPr/>
        <p:txBody>
          <a:bodyPr/>
          <a:lstStyle/>
          <a:p>
            <a:fld id="{94846C50-A479-4784-9333-D0128A3B08EC}" type="datetimeFigureOut">
              <a:rPr lang="en-IN" smtClean="0"/>
              <a:t>16-01-2025</a:t>
            </a:fld>
            <a:endParaRPr lang="en-IN"/>
          </a:p>
        </p:txBody>
      </p:sp>
      <p:sp>
        <p:nvSpPr>
          <p:cNvPr id="5" name="Footer Placeholder 4">
            <a:extLst>
              <a:ext uri="{FF2B5EF4-FFF2-40B4-BE49-F238E27FC236}">
                <a16:creationId xmlns:a16="http://schemas.microsoft.com/office/drawing/2014/main" id="{59407D7D-5648-07BE-A471-0DB60304B0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694E5A-762A-0194-E984-F5B4B987C5C4}"/>
              </a:ext>
            </a:extLst>
          </p:cNvPr>
          <p:cNvSpPr>
            <a:spLocks noGrp="1"/>
          </p:cNvSpPr>
          <p:nvPr>
            <p:ph type="sldNum" sz="quarter" idx="12"/>
          </p:nvPr>
        </p:nvSpPr>
        <p:spPr/>
        <p:txBody>
          <a:bodyPr/>
          <a:lstStyle/>
          <a:p>
            <a:fld id="{AF0386F5-FFDA-4F76-8062-0E26A58799E3}" type="slidenum">
              <a:rPr lang="en-IN" smtClean="0"/>
              <a:t>‹#›</a:t>
            </a:fld>
            <a:endParaRPr lang="en-IN"/>
          </a:p>
        </p:txBody>
      </p:sp>
    </p:spTree>
    <p:extLst>
      <p:ext uri="{BB962C8B-B14F-4D97-AF65-F5344CB8AC3E}">
        <p14:creationId xmlns:p14="http://schemas.microsoft.com/office/powerpoint/2010/main" val="2764562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B620C-D62C-8BE7-177D-5C5F6BD683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A865C6-5E8E-E54C-BFA2-EF6EB31C1F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ACAE3E4-6299-80DF-A235-17C356CFEA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8ACE65B-DF4E-5BB6-F478-D6CBB1CE10FF}"/>
              </a:ext>
            </a:extLst>
          </p:cNvPr>
          <p:cNvSpPr>
            <a:spLocks noGrp="1"/>
          </p:cNvSpPr>
          <p:nvPr>
            <p:ph type="dt" sz="half" idx="10"/>
          </p:nvPr>
        </p:nvSpPr>
        <p:spPr/>
        <p:txBody>
          <a:bodyPr/>
          <a:lstStyle/>
          <a:p>
            <a:fld id="{94846C50-A479-4784-9333-D0128A3B08EC}" type="datetimeFigureOut">
              <a:rPr lang="en-IN" smtClean="0"/>
              <a:t>16-01-2025</a:t>
            </a:fld>
            <a:endParaRPr lang="en-IN"/>
          </a:p>
        </p:txBody>
      </p:sp>
      <p:sp>
        <p:nvSpPr>
          <p:cNvPr id="6" name="Footer Placeholder 5">
            <a:extLst>
              <a:ext uri="{FF2B5EF4-FFF2-40B4-BE49-F238E27FC236}">
                <a16:creationId xmlns:a16="http://schemas.microsoft.com/office/drawing/2014/main" id="{88A3DFF4-0FA6-1EF8-E911-34D2EC689F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FDE9947-AC15-A65B-FB1A-1A478CB3787D}"/>
              </a:ext>
            </a:extLst>
          </p:cNvPr>
          <p:cNvSpPr>
            <a:spLocks noGrp="1"/>
          </p:cNvSpPr>
          <p:nvPr>
            <p:ph type="sldNum" sz="quarter" idx="12"/>
          </p:nvPr>
        </p:nvSpPr>
        <p:spPr/>
        <p:txBody>
          <a:bodyPr/>
          <a:lstStyle/>
          <a:p>
            <a:fld id="{AF0386F5-FFDA-4F76-8062-0E26A58799E3}" type="slidenum">
              <a:rPr lang="en-IN" smtClean="0"/>
              <a:t>‹#›</a:t>
            </a:fld>
            <a:endParaRPr lang="en-IN"/>
          </a:p>
        </p:txBody>
      </p:sp>
    </p:spTree>
    <p:extLst>
      <p:ext uri="{BB962C8B-B14F-4D97-AF65-F5344CB8AC3E}">
        <p14:creationId xmlns:p14="http://schemas.microsoft.com/office/powerpoint/2010/main" val="1859987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6190C-BCEE-7563-EBA8-DCC0F4FD54F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48FC123-59CD-014A-FC02-86F7DB2058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AB1235-B823-7B48-11E0-B217F9D060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94EFDC2-9758-D13B-2BF0-685BDF23B3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18EF8C-4B58-41AE-DECF-E5E723A408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7B4D3B0-6EF1-FF43-947E-C0FCA82E7679}"/>
              </a:ext>
            </a:extLst>
          </p:cNvPr>
          <p:cNvSpPr>
            <a:spLocks noGrp="1"/>
          </p:cNvSpPr>
          <p:nvPr>
            <p:ph type="dt" sz="half" idx="10"/>
          </p:nvPr>
        </p:nvSpPr>
        <p:spPr/>
        <p:txBody>
          <a:bodyPr/>
          <a:lstStyle/>
          <a:p>
            <a:fld id="{94846C50-A479-4784-9333-D0128A3B08EC}" type="datetimeFigureOut">
              <a:rPr lang="en-IN" smtClean="0"/>
              <a:t>16-01-2025</a:t>
            </a:fld>
            <a:endParaRPr lang="en-IN"/>
          </a:p>
        </p:txBody>
      </p:sp>
      <p:sp>
        <p:nvSpPr>
          <p:cNvPr id="8" name="Footer Placeholder 7">
            <a:extLst>
              <a:ext uri="{FF2B5EF4-FFF2-40B4-BE49-F238E27FC236}">
                <a16:creationId xmlns:a16="http://schemas.microsoft.com/office/drawing/2014/main" id="{45B2A919-4BE0-30AE-FE38-984711EAE81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A4FF465-9024-DFEE-6DAC-BFF91AEFDE5A}"/>
              </a:ext>
            </a:extLst>
          </p:cNvPr>
          <p:cNvSpPr>
            <a:spLocks noGrp="1"/>
          </p:cNvSpPr>
          <p:nvPr>
            <p:ph type="sldNum" sz="quarter" idx="12"/>
          </p:nvPr>
        </p:nvSpPr>
        <p:spPr/>
        <p:txBody>
          <a:bodyPr/>
          <a:lstStyle/>
          <a:p>
            <a:fld id="{AF0386F5-FFDA-4F76-8062-0E26A58799E3}" type="slidenum">
              <a:rPr lang="en-IN" smtClean="0"/>
              <a:t>‹#›</a:t>
            </a:fld>
            <a:endParaRPr lang="en-IN"/>
          </a:p>
        </p:txBody>
      </p:sp>
    </p:spTree>
    <p:extLst>
      <p:ext uri="{BB962C8B-B14F-4D97-AF65-F5344CB8AC3E}">
        <p14:creationId xmlns:p14="http://schemas.microsoft.com/office/powerpoint/2010/main" val="4166432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28C4-BBD7-8B4D-D65F-1A016AF7C49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D60B2DD-5E39-58E7-1B07-691DAE498FCF}"/>
              </a:ext>
            </a:extLst>
          </p:cNvPr>
          <p:cNvSpPr>
            <a:spLocks noGrp="1"/>
          </p:cNvSpPr>
          <p:nvPr>
            <p:ph type="dt" sz="half" idx="10"/>
          </p:nvPr>
        </p:nvSpPr>
        <p:spPr/>
        <p:txBody>
          <a:bodyPr/>
          <a:lstStyle/>
          <a:p>
            <a:fld id="{94846C50-A479-4784-9333-D0128A3B08EC}" type="datetimeFigureOut">
              <a:rPr lang="en-IN" smtClean="0"/>
              <a:t>16-01-2025</a:t>
            </a:fld>
            <a:endParaRPr lang="en-IN"/>
          </a:p>
        </p:txBody>
      </p:sp>
      <p:sp>
        <p:nvSpPr>
          <p:cNvPr id="4" name="Footer Placeholder 3">
            <a:extLst>
              <a:ext uri="{FF2B5EF4-FFF2-40B4-BE49-F238E27FC236}">
                <a16:creationId xmlns:a16="http://schemas.microsoft.com/office/drawing/2014/main" id="{3CCC21B2-3C2D-DE03-FC43-BACD9A51A95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5F7E37B-82ED-F33B-5013-BD4DFF18DCDB}"/>
              </a:ext>
            </a:extLst>
          </p:cNvPr>
          <p:cNvSpPr>
            <a:spLocks noGrp="1"/>
          </p:cNvSpPr>
          <p:nvPr>
            <p:ph type="sldNum" sz="quarter" idx="12"/>
          </p:nvPr>
        </p:nvSpPr>
        <p:spPr/>
        <p:txBody>
          <a:bodyPr/>
          <a:lstStyle/>
          <a:p>
            <a:fld id="{AF0386F5-FFDA-4F76-8062-0E26A58799E3}" type="slidenum">
              <a:rPr lang="en-IN" smtClean="0"/>
              <a:t>‹#›</a:t>
            </a:fld>
            <a:endParaRPr lang="en-IN"/>
          </a:p>
        </p:txBody>
      </p:sp>
    </p:spTree>
    <p:extLst>
      <p:ext uri="{BB962C8B-B14F-4D97-AF65-F5344CB8AC3E}">
        <p14:creationId xmlns:p14="http://schemas.microsoft.com/office/powerpoint/2010/main" val="1800535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0224F1-2B8F-D10E-A4DE-EBC878C09BFF}"/>
              </a:ext>
            </a:extLst>
          </p:cNvPr>
          <p:cNvSpPr>
            <a:spLocks noGrp="1"/>
          </p:cNvSpPr>
          <p:nvPr>
            <p:ph type="dt" sz="half" idx="10"/>
          </p:nvPr>
        </p:nvSpPr>
        <p:spPr/>
        <p:txBody>
          <a:bodyPr/>
          <a:lstStyle/>
          <a:p>
            <a:fld id="{94846C50-A479-4784-9333-D0128A3B08EC}" type="datetimeFigureOut">
              <a:rPr lang="en-IN" smtClean="0"/>
              <a:t>16-01-2025</a:t>
            </a:fld>
            <a:endParaRPr lang="en-IN"/>
          </a:p>
        </p:txBody>
      </p:sp>
      <p:sp>
        <p:nvSpPr>
          <p:cNvPr id="3" name="Footer Placeholder 2">
            <a:extLst>
              <a:ext uri="{FF2B5EF4-FFF2-40B4-BE49-F238E27FC236}">
                <a16:creationId xmlns:a16="http://schemas.microsoft.com/office/drawing/2014/main" id="{CB7E17A8-C74D-0C77-7386-32E571744D3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1891A41-1DB3-1A78-5DC0-20A4C250AA82}"/>
              </a:ext>
            </a:extLst>
          </p:cNvPr>
          <p:cNvSpPr>
            <a:spLocks noGrp="1"/>
          </p:cNvSpPr>
          <p:nvPr>
            <p:ph type="sldNum" sz="quarter" idx="12"/>
          </p:nvPr>
        </p:nvSpPr>
        <p:spPr/>
        <p:txBody>
          <a:bodyPr/>
          <a:lstStyle/>
          <a:p>
            <a:fld id="{AF0386F5-FFDA-4F76-8062-0E26A58799E3}" type="slidenum">
              <a:rPr lang="en-IN" smtClean="0"/>
              <a:t>‹#›</a:t>
            </a:fld>
            <a:endParaRPr lang="en-IN"/>
          </a:p>
        </p:txBody>
      </p:sp>
    </p:spTree>
    <p:extLst>
      <p:ext uri="{BB962C8B-B14F-4D97-AF65-F5344CB8AC3E}">
        <p14:creationId xmlns:p14="http://schemas.microsoft.com/office/powerpoint/2010/main" val="550620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8EF4-58E6-705E-F1A3-AAB545F354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4BFE717-EE36-7949-6A9A-14B7288CA8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EFBF448-FB6E-7E25-FFFA-5B48E70018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2655D2-B8E3-7325-3127-2D1A3787079B}"/>
              </a:ext>
            </a:extLst>
          </p:cNvPr>
          <p:cNvSpPr>
            <a:spLocks noGrp="1"/>
          </p:cNvSpPr>
          <p:nvPr>
            <p:ph type="dt" sz="half" idx="10"/>
          </p:nvPr>
        </p:nvSpPr>
        <p:spPr/>
        <p:txBody>
          <a:bodyPr/>
          <a:lstStyle/>
          <a:p>
            <a:fld id="{94846C50-A479-4784-9333-D0128A3B08EC}" type="datetimeFigureOut">
              <a:rPr lang="en-IN" smtClean="0"/>
              <a:t>16-01-2025</a:t>
            </a:fld>
            <a:endParaRPr lang="en-IN"/>
          </a:p>
        </p:txBody>
      </p:sp>
      <p:sp>
        <p:nvSpPr>
          <p:cNvPr id="6" name="Footer Placeholder 5">
            <a:extLst>
              <a:ext uri="{FF2B5EF4-FFF2-40B4-BE49-F238E27FC236}">
                <a16:creationId xmlns:a16="http://schemas.microsoft.com/office/drawing/2014/main" id="{5DD0E564-9DB2-2DD2-E4A7-07256504A91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611DE2-B80F-952E-33BE-4A79736AE0EF}"/>
              </a:ext>
            </a:extLst>
          </p:cNvPr>
          <p:cNvSpPr>
            <a:spLocks noGrp="1"/>
          </p:cNvSpPr>
          <p:nvPr>
            <p:ph type="sldNum" sz="quarter" idx="12"/>
          </p:nvPr>
        </p:nvSpPr>
        <p:spPr/>
        <p:txBody>
          <a:bodyPr/>
          <a:lstStyle/>
          <a:p>
            <a:fld id="{AF0386F5-FFDA-4F76-8062-0E26A58799E3}" type="slidenum">
              <a:rPr lang="en-IN" smtClean="0"/>
              <a:t>‹#›</a:t>
            </a:fld>
            <a:endParaRPr lang="en-IN"/>
          </a:p>
        </p:txBody>
      </p:sp>
    </p:spTree>
    <p:extLst>
      <p:ext uri="{BB962C8B-B14F-4D97-AF65-F5344CB8AC3E}">
        <p14:creationId xmlns:p14="http://schemas.microsoft.com/office/powerpoint/2010/main" val="2444210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1BEAC-4BCE-7636-151B-24887A352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571B097-6B46-7A46-4331-A9C2473EB3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DA44C1B-8DF1-5507-1D6A-22B1CA146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58A9EF-8295-8E55-ADA4-9C4042C6A166}"/>
              </a:ext>
            </a:extLst>
          </p:cNvPr>
          <p:cNvSpPr>
            <a:spLocks noGrp="1"/>
          </p:cNvSpPr>
          <p:nvPr>
            <p:ph type="dt" sz="half" idx="10"/>
          </p:nvPr>
        </p:nvSpPr>
        <p:spPr/>
        <p:txBody>
          <a:bodyPr/>
          <a:lstStyle/>
          <a:p>
            <a:fld id="{94846C50-A479-4784-9333-D0128A3B08EC}" type="datetimeFigureOut">
              <a:rPr lang="en-IN" smtClean="0"/>
              <a:t>16-01-2025</a:t>
            </a:fld>
            <a:endParaRPr lang="en-IN"/>
          </a:p>
        </p:txBody>
      </p:sp>
      <p:sp>
        <p:nvSpPr>
          <p:cNvPr id="6" name="Footer Placeholder 5">
            <a:extLst>
              <a:ext uri="{FF2B5EF4-FFF2-40B4-BE49-F238E27FC236}">
                <a16:creationId xmlns:a16="http://schemas.microsoft.com/office/drawing/2014/main" id="{5BAC9749-CD97-37F7-5C4A-A32E55FF75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1A5E58-0708-02AF-F18A-696CAC0011A3}"/>
              </a:ext>
            </a:extLst>
          </p:cNvPr>
          <p:cNvSpPr>
            <a:spLocks noGrp="1"/>
          </p:cNvSpPr>
          <p:nvPr>
            <p:ph type="sldNum" sz="quarter" idx="12"/>
          </p:nvPr>
        </p:nvSpPr>
        <p:spPr/>
        <p:txBody>
          <a:bodyPr/>
          <a:lstStyle/>
          <a:p>
            <a:fld id="{AF0386F5-FFDA-4F76-8062-0E26A58799E3}" type="slidenum">
              <a:rPr lang="en-IN" smtClean="0"/>
              <a:t>‹#›</a:t>
            </a:fld>
            <a:endParaRPr lang="en-IN"/>
          </a:p>
        </p:txBody>
      </p:sp>
    </p:spTree>
    <p:extLst>
      <p:ext uri="{BB962C8B-B14F-4D97-AF65-F5344CB8AC3E}">
        <p14:creationId xmlns:p14="http://schemas.microsoft.com/office/powerpoint/2010/main" val="2976760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64CE10-6391-76E0-34D4-8D291B2F70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B1D8C9-60CA-FF70-10A7-9F7636FFE4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AFDB2D-E647-13D4-A224-EE1DABE82E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4846C50-A479-4784-9333-D0128A3B08EC}" type="datetimeFigureOut">
              <a:rPr lang="en-IN" smtClean="0"/>
              <a:t>16-01-2025</a:t>
            </a:fld>
            <a:endParaRPr lang="en-IN"/>
          </a:p>
        </p:txBody>
      </p:sp>
      <p:sp>
        <p:nvSpPr>
          <p:cNvPr id="5" name="Footer Placeholder 4">
            <a:extLst>
              <a:ext uri="{FF2B5EF4-FFF2-40B4-BE49-F238E27FC236}">
                <a16:creationId xmlns:a16="http://schemas.microsoft.com/office/drawing/2014/main" id="{E3370672-8548-FCC1-9013-55C9B9AA9C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D771A13-EF71-E9B0-A1B1-212D102A22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F0386F5-FFDA-4F76-8062-0E26A58799E3}" type="slidenum">
              <a:rPr lang="en-IN" smtClean="0"/>
              <a:t>‹#›</a:t>
            </a:fld>
            <a:endParaRPr lang="en-IN"/>
          </a:p>
        </p:txBody>
      </p:sp>
    </p:spTree>
    <p:extLst>
      <p:ext uri="{BB962C8B-B14F-4D97-AF65-F5344CB8AC3E}">
        <p14:creationId xmlns:p14="http://schemas.microsoft.com/office/powerpoint/2010/main" val="38278947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442DC2-176A-BAEE-7131-0FD7BC151093}"/>
              </a:ext>
            </a:extLst>
          </p:cNvPr>
          <p:cNvSpPr>
            <a:spLocks noGrp="1"/>
          </p:cNvSpPr>
          <p:nvPr>
            <p:ph type="title"/>
          </p:nvPr>
        </p:nvSpPr>
        <p:spPr/>
        <p:txBody>
          <a:bodyPr>
            <a:normAutofit/>
          </a:bodyPr>
          <a:lstStyle/>
          <a:p>
            <a:r>
              <a:rPr lang="en-IN" sz="3800" b="1" dirty="0"/>
              <a:t>What will we be dealing with in Computer Vision?</a:t>
            </a:r>
          </a:p>
        </p:txBody>
      </p:sp>
      <p:sp>
        <p:nvSpPr>
          <p:cNvPr id="6" name="Content Placeholder 5">
            <a:extLst>
              <a:ext uri="{FF2B5EF4-FFF2-40B4-BE49-F238E27FC236}">
                <a16:creationId xmlns:a16="http://schemas.microsoft.com/office/drawing/2014/main" id="{2B20F8B7-F2B1-B4B7-D125-D1715668C326}"/>
              </a:ext>
            </a:extLst>
          </p:cNvPr>
          <p:cNvSpPr>
            <a:spLocks noGrp="1"/>
          </p:cNvSpPr>
          <p:nvPr>
            <p:ph idx="1"/>
          </p:nvPr>
        </p:nvSpPr>
        <p:spPr>
          <a:xfrm>
            <a:off x="838200" y="1617134"/>
            <a:ext cx="10515600" cy="5037666"/>
          </a:xfrm>
        </p:spPr>
        <p:txBody>
          <a:bodyPr/>
          <a:lstStyle/>
          <a:p>
            <a:r>
              <a:rPr lang="en-IN" dirty="0"/>
              <a:t>Computer Vision (CV) algos allow us to tackle tasks such as Object Detection, Recognition, Image Classification etc.</a:t>
            </a:r>
          </a:p>
          <a:p>
            <a:endParaRPr lang="en-IN" dirty="0"/>
          </a:p>
        </p:txBody>
      </p:sp>
      <p:pic>
        <p:nvPicPr>
          <p:cNvPr id="8" name="Picture 7">
            <a:extLst>
              <a:ext uri="{FF2B5EF4-FFF2-40B4-BE49-F238E27FC236}">
                <a16:creationId xmlns:a16="http://schemas.microsoft.com/office/drawing/2014/main" id="{D8D7FAA1-95F7-4DD2-776F-FC53A1C04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901951"/>
            <a:ext cx="4216400" cy="2943672"/>
          </a:xfrm>
          <a:prstGeom prst="rect">
            <a:avLst/>
          </a:prstGeom>
        </p:spPr>
      </p:pic>
      <p:sp>
        <p:nvSpPr>
          <p:cNvPr id="9" name="TextBox 8">
            <a:extLst>
              <a:ext uri="{FF2B5EF4-FFF2-40B4-BE49-F238E27FC236}">
                <a16:creationId xmlns:a16="http://schemas.microsoft.com/office/drawing/2014/main" id="{661CB121-6DF4-9DF4-D992-42545451BE17}"/>
              </a:ext>
            </a:extLst>
          </p:cNvPr>
          <p:cNvSpPr txBox="1"/>
          <p:nvPr/>
        </p:nvSpPr>
        <p:spPr>
          <a:xfrm>
            <a:off x="812800" y="6096000"/>
            <a:ext cx="4241800" cy="369332"/>
          </a:xfrm>
          <a:prstGeom prst="rect">
            <a:avLst/>
          </a:prstGeom>
          <a:noFill/>
        </p:spPr>
        <p:txBody>
          <a:bodyPr wrap="square" rtlCol="0">
            <a:spAutoFit/>
          </a:bodyPr>
          <a:lstStyle/>
          <a:p>
            <a:pPr algn="ctr"/>
            <a:r>
              <a:rPr lang="en-IN" i="1" dirty="0"/>
              <a:t>Is it a cat or is it a dog?</a:t>
            </a:r>
          </a:p>
        </p:txBody>
      </p:sp>
      <p:pic>
        <p:nvPicPr>
          <p:cNvPr id="11" name="Picture 10">
            <a:extLst>
              <a:ext uri="{FF2B5EF4-FFF2-40B4-BE49-F238E27FC236}">
                <a16:creationId xmlns:a16="http://schemas.microsoft.com/office/drawing/2014/main" id="{6E631BF5-6BB6-1011-A87C-EF9353BA3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3653" y="2983213"/>
            <a:ext cx="6438814" cy="2862410"/>
          </a:xfrm>
          <a:prstGeom prst="rect">
            <a:avLst/>
          </a:prstGeom>
        </p:spPr>
      </p:pic>
      <p:sp>
        <p:nvSpPr>
          <p:cNvPr id="12" name="TextBox 11">
            <a:extLst>
              <a:ext uri="{FF2B5EF4-FFF2-40B4-BE49-F238E27FC236}">
                <a16:creationId xmlns:a16="http://schemas.microsoft.com/office/drawing/2014/main" id="{C089975E-2E3E-1D0B-3ECB-4039954E3523}"/>
              </a:ext>
            </a:extLst>
          </p:cNvPr>
          <p:cNvSpPr txBox="1"/>
          <p:nvPr/>
        </p:nvSpPr>
        <p:spPr>
          <a:xfrm>
            <a:off x="6502399" y="6065545"/>
            <a:ext cx="3445933" cy="369332"/>
          </a:xfrm>
          <a:prstGeom prst="rect">
            <a:avLst/>
          </a:prstGeom>
          <a:noFill/>
        </p:spPr>
        <p:txBody>
          <a:bodyPr wrap="square" rtlCol="0">
            <a:spAutoFit/>
          </a:bodyPr>
          <a:lstStyle/>
          <a:p>
            <a:r>
              <a:rPr lang="en-IN" i="1" dirty="0"/>
              <a:t>Detecting diseases using CNNs</a:t>
            </a:r>
          </a:p>
        </p:txBody>
      </p:sp>
    </p:spTree>
    <p:extLst>
      <p:ext uri="{BB962C8B-B14F-4D97-AF65-F5344CB8AC3E}">
        <p14:creationId xmlns:p14="http://schemas.microsoft.com/office/powerpoint/2010/main" val="3589097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940EC-8F58-9C9F-E0E2-2495F592CD45}"/>
              </a:ext>
            </a:extLst>
          </p:cNvPr>
          <p:cNvSpPr>
            <a:spLocks noGrp="1"/>
          </p:cNvSpPr>
          <p:nvPr>
            <p:ph type="title"/>
          </p:nvPr>
        </p:nvSpPr>
        <p:spPr/>
        <p:txBody>
          <a:bodyPr>
            <a:normAutofit/>
          </a:bodyPr>
          <a:lstStyle/>
          <a:p>
            <a:r>
              <a:rPr lang="en-IN" sz="3800" b="1" dirty="0"/>
              <a:t>Padding</a:t>
            </a:r>
          </a:p>
        </p:txBody>
      </p:sp>
      <p:sp>
        <p:nvSpPr>
          <p:cNvPr id="3" name="Content Placeholder 2">
            <a:extLst>
              <a:ext uri="{FF2B5EF4-FFF2-40B4-BE49-F238E27FC236}">
                <a16:creationId xmlns:a16="http://schemas.microsoft.com/office/drawing/2014/main" id="{FDAE80AF-7C8A-F49C-F359-1D8A9040A831}"/>
              </a:ext>
            </a:extLst>
          </p:cNvPr>
          <p:cNvSpPr>
            <a:spLocks noGrp="1"/>
          </p:cNvSpPr>
          <p:nvPr>
            <p:ph idx="1"/>
          </p:nvPr>
        </p:nvSpPr>
        <p:spPr>
          <a:xfrm>
            <a:off x="838200" y="1527202"/>
            <a:ext cx="10515600" cy="4649761"/>
          </a:xfrm>
        </p:spPr>
        <p:txBody>
          <a:bodyPr/>
          <a:lstStyle/>
          <a:p>
            <a:r>
              <a:rPr lang="en-IN" dirty="0"/>
              <a:t>Did you notice, </a:t>
            </a:r>
            <a:r>
              <a:rPr lang="en-IN" b="1" u="sng" dirty="0"/>
              <a:t>when we performed convolution the size of output image changed?</a:t>
            </a:r>
          </a:p>
          <a:p>
            <a:endParaRPr lang="en-IN" dirty="0"/>
          </a:p>
          <a:p>
            <a:endParaRPr lang="en-IN" dirty="0"/>
          </a:p>
        </p:txBody>
      </p:sp>
      <p:pic>
        <p:nvPicPr>
          <p:cNvPr id="5" name="Graphic 4">
            <a:extLst>
              <a:ext uri="{FF2B5EF4-FFF2-40B4-BE49-F238E27FC236}">
                <a16:creationId xmlns:a16="http://schemas.microsoft.com/office/drawing/2014/main" id="{E3449DFB-AF01-3EAE-C1A7-D269FAC202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8211" y="2523066"/>
            <a:ext cx="5254520" cy="2218267"/>
          </a:xfrm>
          <a:prstGeom prst="rect">
            <a:avLst/>
          </a:prstGeom>
        </p:spPr>
      </p:pic>
      <p:sp>
        <p:nvSpPr>
          <p:cNvPr id="6" name="TextBox 5">
            <a:extLst>
              <a:ext uri="{FF2B5EF4-FFF2-40B4-BE49-F238E27FC236}">
                <a16:creationId xmlns:a16="http://schemas.microsoft.com/office/drawing/2014/main" id="{FE5DF7BF-DCFF-3B44-94D6-AE0BE73A2DE2}"/>
              </a:ext>
            </a:extLst>
          </p:cNvPr>
          <p:cNvSpPr txBox="1"/>
          <p:nvPr/>
        </p:nvSpPr>
        <p:spPr>
          <a:xfrm>
            <a:off x="938211" y="4905150"/>
            <a:ext cx="5254520" cy="369332"/>
          </a:xfrm>
          <a:prstGeom prst="rect">
            <a:avLst/>
          </a:prstGeom>
          <a:noFill/>
        </p:spPr>
        <p:txBody>
          <a:bodyPr wrap="square" rtlCol="0">
            <a:spAutoFit/>
          </a:bodyPr>
          <a:lstStyle/>
          <a:p>
            <a:r>
              <a:rPr lang="en-IN" dirty="0"/>
              <a:t>            5x5                             2x2                              4x4</a:t>
            </a:r>
          </a:p>
        </p:txBody>
      </p:sp>
      <p:sp>
        <p:nvSpPr>
          <p:cNvPr id="8" name="TextBox 7">
            <a:extLst>
              <a:ext uri="{FF2B5EF4-FFF2-40B4-BE49-F238E27FC236}">
                <a16:creationId xmlns:a16="http://schemas.microsoft.com/office/drawing/2014/main" id="{DA5198EB-4619-D36A-8D8E-8BABFF10F58D}"/>
              </a:ext>
            </a:extLst>
          </p:cNvPr>
          <p:cNvSpPr txBox="1"/>
          <p:nvPr/>
        </p:nvSpPr>
        <p:spPr>
          <a:xfrm>
            <a:off x="6756400" y="2218267"/>
            <a:ext cx="4919133" cy="3416320"/>
          </a:xfrm>
          <a:prstGeom prst="rect">
            <a:avLst/>
          </a:prstGeom>
          <a:noFill/>
        </p:spPr>
        <p:txBody>
          <a:bodyPr wrap="square" rtlCol="0">
            <a:spAutoFit/>
          </a:bodyPr>
          <a:lstStyle/>
          <a:p>
            <a:r>
              <a:rPr lang="en-IN" dirty="0"/>
              <a:t>Let the image be of NxN size and let the filter be of FxF size then our output image size will be SxS such that:-</a:t>
            </a:r>
          </a:p>
          <a:p>
            <a:endParaRPr lang="en-IN" dirty="0"/>
          </a:p>
          <a:p>
            <a:r>
              <a:rPr lang="en-IN" dirty="0"/>
              <a:t>	</a:t>
            </a:r>
            <a:r>
              <a:rPr lang="en-IN" i="1" dirty="0"/>
              <a:t>               S = N + F – 1</a:t>
            </a:r>
          </a:p>
          <a:p>
            <a:endParaRPr lang="en-IN" dirty="0"/>
          </a:p>
          <a:p>
            <a:endParaRPr lang="en-IN" dirty="0"/>
          </a:p>
          <a:p>
            <a:r>
              <a:rPr lang="en-IN" b="1" u="sng" dirty="0"/>
              <a:t>What if we want to keep the size of our output image same for sometime?</a:t>
            </a:r>
          </a:p>
          <a:p>
            <a:endParaRPr lang="en-IN" dirty="0"/>
          </a:p>
          <a:p>
            <a:endParaRPr lang="en-IN" dirty="0"/>
          </a:p>
          <a:p>
            <a:r>
              <a:rPr lang="en-IN" dirty="0"/>
              <a:t>Answer: Padding</a:t>
            </a:r>
          </a:p>
        </p:txBody>
      </p:sp>
    </p:spTree>
    <p:extLst>
      <p:ext uri="{BB962C8B-B14F-4D97-AF65-F5344CB8AC3E}">
        <p14:creationId xmlns:p14="http://schemas.microsoft.com/office/powerpoint/2010/main" val="1577065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DB1F-DA2D-DC6B-408B-1CBC07801B11}"/>
              </a:ext>
            </a:extLst>
          </p:cNvPr>
          <p:cNvSpPr>
            <a:spLocks noGrp="1"/>
          </p:cNvSpPr>
          <p:nvPr>
            <p:ph type="title"/>
          </p:nvPr>
        </p:nvSpPr>
        <p:spPr/>
        <p:txBody>
          <a:bodyPr>
            <a:normAutofit/>
          </a:bodyPr>
          <a:lstStyle/>
          <a:p>
            <a:r>
              <a:rPr lang="en-IN" sz="3800" b="1" dirty="0"/>
              <a:t>Keeping the same dimensions</a:t>
            </a:r>
          </a:p>
        </p:txBody>
      </p:sp>
      <p:pic>
        <p:nvPicPr>
          <p:cNvPr id="5" name="Content Placeholder 4">
            <a:extLst>
              <a:ext uri="{FF2B5EF4-FFF2-40B4-BE49-F238E27FC236}">
                <a16:creationId xmlns:a16="http://schemas.microsoft.com/office/drawing/2014/main" id="{D92685CD-F7AC-BEAB-59B1-8BE764E71C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7146" y="1549929"/>
            <a:ext cx="5422386" cy="3487737"/>
          </a:xfrm>
        </p:spPr>
      </p:pic>
      <p:sp>
        <p:nvSpPr>
          <p:cNvPr id="6" name="TextBox 5">
            <a:extLst>
              <a:ext uri="{FF2B5EF4-FFF2-40B4-BE49-F238E27FC236}">
                <a16:creationId xmlns:a16="http://schemas.microsoft.com/office/drawing/2014/main" id="{82A046E5-64B5-4941-9950-127C2D13AE7D}"/>
              </a:ext>
            </a:extLst>
          </p:cNvPr>
          <p:cNvSpPr txBox="1"/>
          <p:nvPr/>
        </p:nvSpPr>
        <p:spPr>
          <a:xfrm>
            <a:off x="6570133" y="1549930"/>
            <a:ext cx="5198534" cy="2862322"/>
          </a:xfrm>
          <a:prstGeom prst="rect">
            <a:avLst/>
          </a:prstGeom>
          <a:noFill/>
        </p:spPr>
        <p:txBody>
          <a:bodyPr wrap="square" rtlCol="0">
            <a:spAutoFit/>
          </a:bodyPr>
          <a:lstStyle/>
          <a:p>
            <a:r>
              <a:rPr lang="en-IN" dirty="0"/>
              <a:t>As you can see, this time in the input image, we have padded (covered) it with a layer of zeroes, the size of the padding border is </a:t>
            </a:r>
            <a:r>
              <a:rPr lang="en-IN" i="1" dirty="0"/>
              <a:t>p=1</a:t>
            </a:r>
          </a:p>
          <a:p>
            <a:endParaRPr lang="en-IN" i="1" dirty="0"/>
          </a:p>
          <a:p>
            <a:r>
              <a:rPr lang="en-IN" i="1" dirty="0"/>
              <a:t>Now with padding we get the relation:-</a:t>
            </a:r>
          </a:p>
          <a:p>
            <a:endParaRPr lang="en-IN" i="1" dirty="0"/>
          </a:p>
          <a:p>
            <a:r>
              <a:rPr lang="en-IN" i="1" dirty="0"/>
              <a:t>		S = N + 2P – F + 1</a:t>
            </a:r>
          </a:p>
          <a:p>
            <a:endParaRPr lang="en-IN" i="1" dirty="0"/>
          </a:p>
          <a:p>
            <a:endParaRPr lang="en-IN" i="1" dirty="0"/>
          </a:p>
          <a:p>
            <a:r>
              <a:rPr lang="en-IN" i="1" dirty="0"/>
              <a:t>PS: Don’t worry about remembering the formulae</a:t>
            </a:r>
          </a:p>
        </p:txBody>
      </p:sp>
    </p:spTree>
    <p:extLst>
      <p:ext uri="{BB962C8B-B14F-4D97-AF65-F5344CB8AC3E}">
        <p14:creationId xmlns:p14="http://schemas.microsoft.com/office/powerpoint/2010/main" val="3395972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89321-D33C-BC98-8E31-9C7D289E6E67}"/>
              </a:ext>
            </a:extLst>
          </p:cNvPr>
          <p:cNvSpPr>
            <a:spLocks noGrp="1"/>
          </p:cNvSpPr>
          <p:nvPr>
            <p:ph type="title"/>
          </p:nvPr>
        </p:nvSpPr>
        <p:spPr/>
        <p:txBody>
          <a:bodyPr>
            <a:normAutofit/>
          </a:bodyPr>
          <a:lstStyle/>
          <a:p>
            <a:r>
              <a:rPr lang="en-IN" sz="3800" b="1" dirty="0"/>
              <a:t>Valid and Same Convolutions</a:t>
            </a:r>
          </a:p>
        </p:txBody>
      </p:sp>
      <p:sp>
        <p:nvSpPr>
          <p:cNvPr id="3" name="Content Placeholder 2">
            <a:extLst>
              <a:ext uri="{FF2B5EF4-FFF2-40B4-BE49-F238E27FC236}">
                <a16:creationId xmlns:a16="http://schemas.microsoft.com/office/drawing/2014/main" id="{D7684EB1-4856-1F66-5B0B-2D0AACBE0024}"/>
              </a:ext>
            </a:extLst>
          </p:cNvPr>
          <p:cNvSpPr>
            <a:spLocks noGrp="1"/>
          </p:cNvSpPr>
          <p:nvPr>
            <p:ph idx="1"/>
          </p:nvPr>
        </p:nvSpPr>
        <p:spPr>
          <a:xfrm>
            <a:off x="838200" y="1549400"/>
            <a:ext cx="10515600" cy="5029200"/>
          </a:xfrm>
        </p:spPr>
        <p:txBody>
          <a:bodyPr>
            <a:normAutofit/>
          </a:bodyPr>
          <a:lstStyle/>
          <a:p>
            <a:r>
              <a:rPr lang="en-IN" dirty="0"/>
              <a:t>These are just two types of convolutions</a:t>
            </a:r>
          </a:p>
          <a:p>
            <a:r>
              <a:rPr lang="en-IN" dirty="0"/>
              <a:t>1. Valid Conv: No padding,  </a:t>
            </a:r>
            <a:r>
              <a:rPr lang="en-IN" i="1" dirty="0"/>
              <a:t>S = N + F - 1</a:t>
            </a:r>
          </a:p>
          <a:p>
            <a:r>
              <a:rPr lang="en-IN" i="1" dirty="0"/>
              <a:t>2. </a:t>
            </a:r>
            <a:r>
              <a:rPr lang="en-IN" dirty="0"/>
              <a:t>Same Conv: </a:t>
            </a:r>
            <a:r>
              <a:rPr lang="en-IN" b="1" u="sng" dirty="0"/>
              <a:t>Pad the image such that the dimensions don’t change</a:t>
            </a:r>
            <a:r>
              <a:rPr lang="en-IN" dirty="0"/>
              <a:t> (Example if input image is a 8x8 image then the we want the output image to be 8x8 as well)</a:t>
            </a:r>
            <a:endParaRPr lang="en-IN" i="1" dirty="0"/>
          </a:p>
          <a:p>
            <a:r>
              <a:rPr lang="en-IN" dirty="0"/>
              <a:t>For this we need to calculate the correct amount of padding:</a:t>
            </a:r>
          </a:p>
          <a:p>
            <a:pPr marL="1371600" lvl="3" indent="0">
              <a:buNone/>
            </a:pPr>
            <a:r>
              <a:rPr lang="en-IN" dirty="0"/>
              <a:t>		         </a:t>
            </a:r>
            <a:r>
              <a:rPr lang="en-IN" sz="2400" i="1" dirty="0"/>
              <a:t>S = N + 2P – F + 1 = N </a:t>
            </a:r>
          </a:p>
          <a:p>
            <a:pPr marL="1371600" lvl="3" indent="0">
              <a:buNone/>
            </a:pPr>
            <a:r>
              <a:rPr lang="en-IN" sz="2400" i="1" dirty="0"/>
              <a:t>			S = (F - 1)/2</a:t>
            </a:r>
          </a:p>
          <a:p>
            <a:pPr marL="1371600" lvl="3" indent="0">
              <a:buNone/>
            </a:pPr>
            <a:endParaRPr lang="en-IN" sz="2800" dirty="0"/>
          </a:p>
          <a:p>
            <a:pPr marL="1371600" lvl="3" indent="0">
              <a:buNone/>
            </a:pPr>
            <a:r>
              <a:rPr lang="en-IN" sz="2800" b="1" u="sng" dirty="0"/>
              <a:t>F is usually odd, so don’t worry about non-int values</a:t>
            </a:r>
          </a:p>
        </p:txBody>
      </p:sp>
    </p:spTree>
    <p:extLst>
      <p:ext uri="{BB962C8B-B14F-4D97-AF65-F5344CB8AC3E}">
        <p14:creationId xmlns:p14="http://schemas.microsoft.com/office/powerpoint/2010/main" val="2062705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D826-92BD-CEF1-1545-07C6ADB19C1B}"/>
              </a:ext>
            </a:extLst>
          </p:cNvPr>
          <p:cNvSpPr>
            <a:spLocks noGrp="1"/>
          </p:cNvSpPr>
          <p:nvPr>
            <p:ph type="title"/>
          </p:nvPr>
        </p:nvSpPr>
        <p:spPr/>
        <p:txBody>
          <a:bodyPr>
            <a:normAutofit/>
          </a:bodyPr>
          <a:lstStyle/>
          <a:p>
            <a:r>
              <a:rPr lang="en-IN" sz="3800" b="1" dirty="0"/>
              <a:t>Why should I care about Padding?</a:t>
            </a:r>
          </a:p>
        </p:txBody>
      </p:sp>
      <p:sp>
        <p:nvSpPr>
          <p:cNvPr id="3" name="Content Placeholder 2">
            <a:extLst>
              <a:ext uri="{FF2B5EF4-FFF2-40B4-BE49-F238E27FC236}">
                <a16:creationId xmlns:a16="http://schemas.microsoft.com/office/drawing/2014/main" id="{32AA06E7-F9C7-96F4-311C-70D79BA3306C}"/>
              </a:ext>
            </a:extLst>
          </p:cNvPr>
          <p:cNvSpPr>
            <a:spLocks noGrp="1"/>
          </p:cNvSpPr>
          <p:nvPr>
            <p:ph idx="1"/>
          </p:nvPr>
        </p:nvSpPr>
        <p:spPr>
          <a:xfrm>
            <a:off x="7349066" y="1524000"/>
            <a:ext cx="4004733" cy="4652963"/>
          </a:xfrm>
        </p:spPr>
        <p:txBody>
          <a:bodyPr/>
          <a:lstStyle/>
          <a:p>
            <a:r>
              <a:rPr lang="en-IN" sz="2200" dirty="0"/>
              <a:t>Let’s go back to when I told you to place a smaller grid of numbers (the filter) over the bigger grid of numbers (the image) starting from the top-left corner and shift it</a:t>
            </a:r>
          </a:p>
          <a:p>
            <a:r>
              <a:rPr lang="en-IN" sz="2200" dirty="0"/>
              <a:t>Did you notice, the corner pixels were only overlapped once by the filter?</a:t>
            </a:r>
          </a:p>
          <a:p>
            <a:r>
              <a:rPr lang="en-IN" sz="2200" dirty="0"/>
              <a:t>That means in the output, corner pixels contributed only once while other pixels might have contributed more!</a:t>
            </a:r>
          </a:p>
          <a:p>
            <a:endParaRPr lang="en-IN" dirty="0"/>
          </a:p>
          <a:p>
            <a:endParaRPr lang="en-IN" b="1" dirty="0"/>
          </a:p>
        </p:txBody>
      </p:sp>
      <p:pic>
        <p:nvPicPr>
          <p:cNvPr id="7" name="Picture 6">
            <a:extLst>
              <a:ext uri="{FF2B5EF4-FFF2-40B4-BE49-F238E27FC236}">
                <a16:creationId xmlns:a16="http://schemas.microsoft.com/office/drawing/2014/main" id="{F4719DAE-CE8F-D53F-7AC2-6CABB3BD6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702" y="1524000"/>
            <a:ext cx="5735862" cy="3224517"/>
          </a:xfrm>
          <a:prstGeom prst="rect">
            <a:avLst/>
          </a:prstGeom>
        </p:spPr>
      </p:pic>
      <p:sp>
        <p:nvSpPr>
          <p:cNvPr id="8" name="TextBox 7">
            <a:extLst>
              <a:ext uri="{FF2B5EF4-FFF2-40B4-BE49-F238E27FC236}">
                <a16:creationId xmlns:a16="http://schemas.microsoft.com/office/drawing/2014/main" id="{B7A82BEA-26AF-5A4D-6B7D-15C1D98DDCAF}"/>
              </a:ext>
            </a:extLst>
          </p:cNvPr>
          <p:cNvSpPr txBox="1"/>
          <p:nvPr/>
        </p:nvSpPr>
        <p:spPr>
          <a:xfrm>
            <a:off x="973667" y="4953000"/>
            <a:ext cx="6112933" cy="1200329"/>
          </a:xfrm>
          <a:prstGeom prst="rect">
            <a:avLst/>
          </a:prstGeom>
          <a:noFill/>
        </p:spPr>
        <p:txBody>
          <a:bodyPr wrap="square" rtlCol="0">
            <a:spAutoFit/>
          </a:bodyPr>
          <a:lstStyle/>
          <a:p>
            <a:r>
              <a:rPr lang="en-IN" dirty="0"/>
              <a:t>OH NO! The corner pixels are being neglected! What if they contain valuable information!?</a:t>
            </a:r>
            <a:br>
              <a:rPr lang="en-IN" dirty="0"/>
            </a:br>
            <a:br>
              <a:rPr lang="en-IN" dirty="0"/>
            </a:br>
            <a:r>
              <a:rPr lang="en-IN" dirty="0"/>
              <a:t>Solution: you guessed it…. Padding.</a:t>
            </a:r>
          </a:p>
        </p:txBody>
      </p:sp>
    </p:spTree>
    <p:extLst>
      <p:ext uri="{BB962C8B-B14F-4D97-AF65-F5344CB8AC3E}">
        <p14:creationId xmlns:p14="http://schemas.microsoft.com/office/powerpoint/2010/main" val="2984522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2357E-104D-A3F0-75A4-FDC590E915B7}"/>
              </a:ext>
            </a:extLst>
          </p:cNvPr>
          <p:cNvSpPr>
            <a:spLocks noGrp="1"/>
          </p:cNvSpPr>
          <p:nvPr>
            <p:ph type="title"/>
          </p:nvPr>
        </p:nvSpPr>
        <p:spPr/>
        <p:txBody>
          <a:bodyPr>
            <a:normAutofit/>
          </a:bodyPr>
          <a:lstStyle/>
          <a:p>
            <a:r>
              <a:rPr lang="en-US" sz="3800" b="1" dirty="0"/>
              <a:t>Padding an image keeps corner neglect away!</a:t>
            </a:r>
            <a:endParaRPr lang="en-IN" sz="3800" b="1" dirty="0"/>
          </a:p>
        </p:txBody>
      </p:sp>
      <p:pic>
        <p:nvPicPr>
          <p:cNvPr id="5" name="Content Placeholder 4">
            <a:extLst>
              <a:ext uri="{FF2B5EF4-FFF2-40B4-BE49-F238E27FC236}">
                <a16:creationId xmlns:a16="http://schemas.microsoft.com/office/drawing/2014/main" id="{2A33E0EC-32B5-9A35-EF91-8E96861D6AC9}"/>
              </a:ext>
            </a:extLst>
          </p:cNvPr>
          <p:cNvPicPr>
            <a:picLocks noGrp="1" noChangeAspect="1"/>
          </p:cNvPicPr>
          <p:nvPr>
            <p:ph idx="1"/>
          </p:nvPr>
        </p:nvPicPr>
        <p:blipFill>
          <a:blip r:embed="rId2"/>
          <a:srcRect r="1139" b="-424"/>
          <a:stretch/>
        </p:blipFill>
        <p:spPr>
          <a:xfrm>
            <a:off x="1015262" y="2245040"/>
            <a:ext cx="2938672" cy="3080493"/>
          </a:xfrm>
        </p:spPr>
      </p:pic>
      <p:sp>
        <p:nvSpPr>
          <p:cNvPr id="6" name="TextBox 5">
            <a:extLst>
              <a:ext uri="{FF2B5EF4-FFF2-40B4-BE49-F238E27FC236}">
                <a16:creationId xmlns:a16="http://schemas.microsoft.com/office/drawing/2014/main" id="{4E336617-E8E0-9D44-ED40-5C366275BEA3}"/>
              </a:ext>
            </a:extLst>
          </p:cNvPr>
          <p:cNvSpPr txBox="1"/>
          <p:nvPr/>
        </p:nvSpPr>
        <p:spPr>
          <a:xfrm>
            <a:off x="4927600" y="1938867"/>
            <a:ext cx="6561667" cy="2246769"/>
          </a:xfrm>
          <a:prstGeom prst="rect">
            <a:avLst/>
          </a:prstGeom>
          <a:noFill/>
        </p:spPr>
        <p:txBody>
          <a:bodyPr wrap="square" rtlCol="0">
            <a:spAutoFit/>
          </a:bodyPr>
          <a:lstStyle/>
          <a:p>
            <a:r>
              <a:rPr lang="en-IN" sz="2800" dirty="0"/>
              <a:t>Now the corners will be covered more than one times, ensuring that whatever information is on the edge or the corner of the image does get carried over to the output image after convolution</a:t>
            </a:r>
          </a:p>
        </p:txBody>
      </p:sp>
    </p:spTree>
    <p:extLst>
      <p:ext uri="{BB962C8B-B14F-4D97-AF65-F5344CB8AC3E}">
        <p14:creationId xmlns:p14="http://schemas.microsoft.com/office/powerpoint/2010/main" val="1308780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B6131-9F49-9030-3839-79B469373489}"/>
              </a:ext>
            </a:extLst>
          </p:cNvPr>
          <p:cNvSpPr>
            <a:spLocks noGrp="1"/>
          </p:cNvSpPr>
          <p:nvPr>
            <p:ph type="title"/>
          </p:nvPr>
        </p:nvSpPr>
        <p:spPr/>
        <p:txBody>
          <a:bodyPr>
            <a:normAutofit/>
          </a:bodyPr>
          <a:lstStyle/>
          <a:p>
            <a:r>
              <a:rPr lang="en-IN" sz="3800" b="1" dirty="0"/>
              <a:t>Strides</a:t>
            </a:r>
          </a:p>
        </p:txBody>
      </p:sp>
      <p:sp>
        <p:nvSpPr>
          <p:cNvPr id="3" name="Content Placeholder 2">
            <a:extLst>
              <a:ext uri="{FF2B5EF4-FFF2-40B4-BE49-F238E27FC236}">
                <a16:creationId xmlns:a16="http://schemas.microsoft.com/office/drawing/2014/main" id="{EE02A435-22E2-03E9-71F4-CFD2B634DE82}"/>
              </a:ext>
            </a:extLst>
          </p:cNvPr>
          <p:cNvSpPr>
            <a:spLocks noGrp="1"/>
          </p:cNvSpPr>
          <p:nvPr>
            <p:ph idx="1"/>
          </p:nvPr>
        </p:nvSpPr>
        <p:spPr>
          <a:xfrm>
            <a:off x="838200" y="1473200"/>
            <a:ext cx="10515600" cy="5019675"/>
          </a:xfrm>
        </p:spPr>
        <p:txBody>
          <a:bodyPr/>
          <a:lstStyle/>
          <a:p>
            <a:r>
              <a:rPr lang="en-IN" dirty="0"/>
              <a:t>Once again, revisit the placing the filter over the image part. When performing convolution we just shifted our filter by one step/pixel.</a:t>
            </a:r>
          </a:p>
          <a:p>
            <a:r>
              <a:rPr lang="en-IN" dirty="0"/>
              <a:t>We can customize our convolution operation to instead shift by ‘n’ steps instead of one single step. This is called a stride (s)</a:t>
            </a:r>
          </a:p>
          <a:p>
            <a:endParaRPr lang="en-IN" dirty="0"/>
          </a:p>
          <a:p>
            <a:endParaRPr lang="en-IN" dirty="0"/>
          </a:p>
        </p:txBody>
      </p:sp>
      <p:pic>
        <p:nvPicPr>
          <p:cNvPr id="5" name="Picture 4">
            <a:extLst>
              <a:ext uri="{FF2B5EF4-FFF2-40B4-BE49-F238E27FC236}">
                <a16:creationId xmlns:a16="http://schemas.microsoft.com/office/drawing/2014/main" id="{9C1320B0-A433-24D2-B8C7-379E4997F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932" y="3175001"/>
            <a:ext cx="4453468" cy="2650066"/>
          </a:xfrm>
          <a:prstGeom prst="rect">
            <a:avLst/>
          </a:prstGeom>
        </p:spPr>
      </p:pic>
      <p:sp>
        <p:nvSpPr>
          <p:cNvPr id="6" name="TextBox 5">
            <a:extLst>
              <a:ext uri="{FF2B5EF4-FFF2-40B4-BE49-F238E27FC236}">
                <a16:creationId xmlns:a16="http://schemas.microsoft.com/office/drawing/2014/main" id="{40EDB8A8-8D6B-3DE6-38AF-BB4EB849493C}"/>
              </a:ext>
            </a:extLst>
          </p:cNvPr>
          <p:cNvSpPr txBox="1"/>
          <p:nvPr/>
        </p:nvSpPr>
        <p:spPr>
          <a:xfrm>
            <a:off x="1286932" y="5588000"/>
            <a:ext cx="4097868" cy="369332"/>
          </a:xfrm>
          <a:prstGeom prst="rect">
            <a:avLst/>
          </a:prstGeom>
          <a:noFill/>
        </p:spPr>
        <p:txBody>
          <a:bodyPr wrap="square" rtlCol="0">
            <a:spAutoFit/>
          </a:bodyPr>
          <a:lstStyle/>
          <a:p>
            <a:r>
              <a:rPr lang="en-IN" dirty="0"/>
              <a:t>                 Stride (S = 1) of one step</a:t>
            </a:r>
          </a:p>
        </p:txBody>
      </p:sp>
      <p:pic>
        <p:nvPicPr>
          <p:cNvPr id="8" name="Picture 7">
            <a:extLst>
              <a:ext uri="{FF2B5EF4-FFF2-40B4-BE49-F238E27FC236}">
                <a16:creationId xmlns:a16="http://schemas.microsoft.com/office/drawing/2014/main" id="{3FB990E0-94FD-E355-C3F2-E4023252A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639595"/>
            <a:ext cx="5257800" cy="2133071"/>
          </a:xfrm>
          <a:prstGeom prst="rect">
            <a:avLst/>
          </a:prstGeom>
        </p:spPr>
      </p:pic>
    </p:spTree>
    <p:extLst>
      <p:ext uri="{BB962C8B-B14F-4D97-AF65-F5344CB8AC3E}">
        <p14:creationId xmlns:p14="http://schemas.microsoft.com/office/powerpoint/2010/main" val="3316541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EE6FD-05A1-7C49-2083-5B2738281DA5}"/>
              </a:ext>
            </a:extLst>
          </p:cNvPr>
          <p:cNvSpPr>
            <a:spLocks noGrp="1"/>
          </p:cNvSpPr>
          <p:nvPr>
            <p:ph type="title"/>
          </p:nvPr>
        </p:nvSpPr>
        <p:spPr/>
        <p:txBody>
          <a:bodyPr>
            <a:normAutofit/>
          </a:bodyPr>
          <a:lstStyle/>
          <a:p>
            <a:r>
              <a:rPr lang="en-IN" sz="3800" b="1" dirty="0"/>
              <a:t>Why should I care about Strides?</a:t>
            </a:r>
          </a:p>
        </p:txBody>
      </p:sp>
      <p:sp>
        <p:nvSpPr>
          <p:cNvPr id="3" name="Content Placeholder 2">
            <a:extLst>
              <a:ext uri="{FF2B5EF4-FFF2-40B4-BE49-F238E27FC236}">
                <a16:creationId xmlns:a16="http://schemas.microsoft.com/office/drawing/2014/main" id="{973DCF10-3655-2229-A0B9-3FA2ACF165C5}"/>
              </a:ext>
            </a:extLst>
          </p:cNvPr>
          <p:cNvSpPr>
            <a:spLocks noGrp="1"/>
          </p:cNvSpPr>
          <p:nvPr>
            <p:ph idx="1"/>
          </p:nvPr>
        </p:nvSpPr>
        <p:spPr>
          <a:xfrm>
            <a:off x="838200" y="1591733"/>
            <a:ext cx="10515600" cy="4585230"/>
          </a:xfrm>
        </p:spPr>
        <p:txBody>
          <a:bodyPr/>
          <a:lstStyle/>
          <a:p>
            <a:r>
              <a:rPr lang="en-IN" dirty="0"/>
              <a:t>In some cases, maybe we don’t need to extract every little feature (detail) from the image. </a:t>
            </a:r>
          </a:p>
          <a:p>
            <a:r>
              <a:rPr lang="en-IN" dirty="0"/>
              <a:t>In those cases, increasing the steps involved in stride is helpful. It reduces the dimensions of the output and it’s nature is such that low-level features will be ignored.</a:t>
            </a:r>
          </a:p>
          <a:p>
            <a:r>
              <a:rPr lang="en-IN" dirty="0"/>
              <a:t>For example, if I require my Neural Network to identify if a cat is present in a picture or not, I might not need to focus on features like fine fur strands of a cat or whiskers of a cat, instead I’d rather prefer my Neural Network to look out for the overall shape, facial structure, body, presence of a tail etc.</a:t>
            </a:r>
          </a:p>
        </p:txBody>
      </p:sp>
    </p:spTree>
    <p:extLst>
      <p:ext uri="{BB962C8B-B14F-4D97-AF65-F5344CB8AC3E}">
        <p14:creationId xmlns:p14="http://schemas.microsoft.com/office/powerpoint/2010/main" val="3541557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A1CCF-2AF8-61D3-D4A9-FB126BE4AC23}"/>
              </a:ext>
            </a:extLst>
          </p:cNvPr>
          <p:cNvSpPr>
            <a:spLocks noGrp="1"/>
          </p:cNvSpPr>
          <p:nvPr>
            <p:ph type="title"/>
          </p:nvPr>
        </p:nvSpPr>
        <p:spPr/>
        <p:txBody>
          <a:bodyPr>
            <a:normAutofit/>
          </a:bodyPr>
          <a:lstStyle/>
          <a:p>
            <a:r>
              <a:rPr lang="en-IN" sz="3800" b="1" dirty="0"/>
              <a:t>Kirby cares about Strides</a:t>
            </a:r>
          </a:p>
        </p:txBody>
      </p:sp>
      <p:pic>
        <p:nvPicPr>
          <p:cNvPr id="5" name="Content Placeholder 4">
            <a:extLst>
              <a:ext uri="{FF2B5EF4-FFF2-40B4-BE49-F238E27FC236}">
                <a16:creationId xmlns:a16="http://schemas.microsoft.com/office/drawing/2014/main" id="{C1DBAFA5-1EFF-A5F0-2579-A06E3DD09F17}"/>
              </a:ext>
            </a:extLst>
          </p:cNvPr>
          <p:cNvPicPr>
            <a:picLocks noGrp="1" noChangeAspect="1"/>
          </p:cNvPicPr>
          <p:nvPr>
            <p:ph idx="1"/>
          </p:nvPr>
        </p:nvPicPr>
        <p:blipFill>
          <a:blip r:embed="rId2"/>
          <a:stretch>
            <a:fillRect/>
          </a:stretch>
        </p:blipFill>
        <p:spPr>
          <a:xfrm>
            <a:off x="838200" y="1690688"/>
            <a:ext cx="6964663" cy="4219120"/>
          </a:xfrm>
        </p:spPr>
      </p:pic>
      <p:sp>
        <p:nvSpPr>
          <p:cNvPr id="6" name="TextBox 5">
            <a:extLst>
              <a:ext uri="{FF2B5EF4-FFF2-40B4-BE49-F238E27FC236}">
                <a16:creationId xmlns:a16="http://schemas.microsoft.com/office/drawing/2014/main" id="{8FA2CC4E-08CE-2A94-BAD7-F26430EC6E26}"/>
              </a:ext>
            </a:extLst>
          </p:cNvPr>
          <p:cNvSpPr txBox="1"/>
          <p:nvPr/>
        </p:nvSpPr>
        <p:spPr>
          <a:xfrm>
            <a:off x="8034868" y="1815089"/>
            <a:ext cx="3691466" cy="3970318"/>
          </a:xfrm>
          <a:prstGeom prst="rect">
            <a:avLst/>
          </a:prstGeom>
          <a:noFill/>
        </p:spPr>
        <p:txBody>
          <a:bodyPr wrap="square" rtlCol="0">
            <a:spAutoFit/>
          </a:bodyPr>
          <a:lstStyle/>
          <a:p>
            <a:r>
              <a:rPr lang="en-IN" dirty="0"/>
              <a:t>Say I am trying to develop a CNN to identify Kirby. </a:t>
            </a:r>
          </a:p>
          <a:p>
            <a:endParaRPr lang="en-IN" dirty="0"/>
          </a:p>
          <a:p>
            <a:r>
              <a:rPr lang="en-IN" dirty="0"/>
              <a:t>It might make sense for me focus on features such as Kirby’s iconic pink colour, round shape and eyes rather than focus on Kirby’s mouth or head.</a:t>
            </a:r>
          </a:p>
          <a:p>
            <a:endParaRPr lang="en-IN" dirty="0"/>
          </a:p>
          <a:p>
            <a:r>
              <a:rPr lang="en-IN" dirty="0"/>
              <a:t>Hence, It would make sense for me to increase the striding to more than one in order to reduce the dimensions of the output of image and to focus better on higher-level features.</a:t>
            </a:r>
          </a:p>
        </p:txBody>
      </p:sp>
    </p:spTree>
    <p:extLst>
      <p:ext uri="{BB962C8B-B14F-4D97-AF65-F5344CB8AC3E}">
        <p14:creationId xmlns:p14="http://schemas.microsoft.com/office/powerpoint/2010/main" val="2292202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B7142-C046-FE8C-E766-253DCEEF9F4B}"/>
              </a:ext>
            </a:extLst>
          </p:cNvPr>
          <p:cNvSpPr>
            <a:spLocks noGrp="1"/>
          </p:cNvSpPr>
          <p:nvPr>
            <p:ph type="title"/>
          </p:nvPr>
        </p:nvSpPr>
        <p:spPr/>
        <p:txBody>
          <a:bodyPr>
            <a:normAutofit/>
          </a:bodyPr>
          <a:lstStyle/>
          <a:p>
            <a:r>
              <a:rPr lang="en-IN" sz="3800" b="1" dirty="0"/>
              <a:t>Patience…. This all will make even more sense soon</a:t>
            </a:r>
          </a:p>
        </p:txBody>
      </p:sp>
      <p:pic>
        <p:nvPicPr>
          <p:cNvPr id="13" name="Content Placeholder 12">
            <a:extLst>
              <a:ext uri="{FF2B5EF4-FFF2-40B4-BE49-F238E27FC236}">
                <a16:creationId xmlns:a16="http://schemas.microsoft.com/office/drawing/2014/main" id="{F79F49F0-9A5B-E6DA-A24A-95C9192C84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6067" y="2366698"/>
            <a:ext cx="5147733" cy="3006163"/>
          </a:xfrm>
        </p:spPr>
      </p:pic>
      <p:pic>
        <p:nvPicPr>
          <p:cNvPr id="15" name="Picture 14">
            <a:extLst>
              <a:ext uri="{FF2B5EF4-FFF2-40B4-BE49-F238E27FC236}">
                <a16:creationId xmlns:a16="http://schemas.microsoft.com/office/drawing/2014/main" id="{974EF79F-4AF6-4600-9877-94F10F621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1733" y="2366698"/>
            <a:ext cx="3962400" cy="2971800"/>
          </a:xfrm>
          <a:prstGeom prst="rect">
            <a:avLst/>
          </a:prstGeom>
        </p:spPr>
      </p:pic>
      <p:sp>
        <p:nvSpPr>
          <p:cNvPr id="16" name="TextBox 15">
            <a:extLst>
              <a:ext uri="{FF2B5EF4-FFF2-40B4-BE49-F238E27FC236}">
                <a16:creationId xmlns:a16="http://schemas.microsoft.com/office/drawing/2014/main" id="{BCA40336-3FC9-D66A-4274-CD4C430A7F11}"/>
              </a:ext>
            </a:extLst>
          </p:cNvPr>
          <p:cNvSpPr txBox="1"/>
          <p:nvPr/>
        </p:nvSpPr>
        <p:spPr>
          <a:xfrm>
            <a:off x="1126067" y="1498600"/>
            <a:ext cx="9736666" cy="430887"/>
          </a:xfrm>
          <a:prstGeom prst="rect">
            <a:avLst/>
          </a:prstGeom>
          <a:noFill/>
        </p:spPr>
        <p:txBody>
          <a:bodyPr wrap="square" rtlCol="0">
            <a:spAutoFit/>
          </a:bodyPr>
          <a:lstStyle/>
          <a:p>
            <a:pPr algn="ctr"/>
            <a:r>
              <a:rPr lang="en-IN" sz="2200" b="1" dirty="0"/>
              <a:t>Hold on to your knowledge of how to do Convolutions! Visualise the process! </a:t>
            </a:r>
          </a:p>
        </p:txBody>
      </p:sp>
    </p:spTree>
    <p:extLst>
      <p:ext uri="{BB962C8B-B14F-4D97-AF65-F5344CB8AC3E}">
        <p14:creationId xmlns:p14="http://schemas.microsoft.com/office/powerpoint/2010/main" val="688000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7CA2-6DE8-383C-C8D8-C77B93AEC470}"/>
              </a:ext>
            </a:extLst>
          </p:cNvPr>
          <p:cNvSpPr>
            <a:spLocks noGrp="1"/>
          </p:cNvSpPr>
          <p:nvPr>
            <p:ph type="title"/>
          </p:nvPr>
        </p:nvSpPr>
        <p:spPr/>
        <p:txBody>
          <a:bodyPr/>
          <a:lstStyle/>
          <a:p>
            <a:r>
              <a:rPr lang="en-IN" b="1" dirty="0"/>
              <a:t>Convolutions over Volumes</a:t>
            </a:r>
          </a:p>
        </p:txBody>
      </p:sp>
      <p:sp>
        <p:nvSpPr>
          <p:cNvPr id="3" name="Content Placeholder 2">
            <a:extLst>
              <a:ext uri="{FF2B5EF4-FFF2-40B4-BE49-F238E27FC236}">
                <a16:creationId xmlns:a16="http://schemas.microsoft.com/office/drawing/2014/main" id="{B41CEAF4-3096-5985-EAD7-86165D09A9FA}"/>
              </a:ext>
            </a:extLst>
          </p:cNvPr>
          <p:cNvSpPr>
            <a:spLocks noGrp="1"/>
          </p:cNvSpPr>
          <p:nvPr>
            <p:ph idx="1"/>
          </p:nvPr>
        </p:nvSpPr>
        <p:spPr>
          <a:xfrm>
            <a:off x="7230532" y="1825625"/>
            <a:ext cx="4123267" cy="4351338"/>
          </a:xfrm>
        </p:spPr>
        <p:txBody>
          <a:bodyPr/>
          <a:lstStyle/>
          <a:p>
            <a:r>
              <a:rPr lang="en-IN" dirty="0"/>
              <a:t>We now know how convolution works for images with 2D data, but what about RGB images?</a:t>
            </a:r>
          </a:p>
          <a:p>
            <a:r>
              <a:rPr lang="en-IN" dirty="0"/>
              <a:t>RGB images have three colour channels, their data grid can be thought of as a cube, data of each channel stacked on top of the other</a:t>
            </a:r>
          </a:p>
          <a:p>
            <a:endParaRPr lang="en-IN" dirty="0"/>
          </a:p>
          <a:p>
            <a:endParaRPr lang="en-IN" dirty="0"/>
          </a:p>
        </p:txBody>
      </p:sp>
      <p:pic>
        <p:nvPicPr>
          <p:cNvPr id="7" name="Picture 6">
            <a:extLst>
              <a:ext uri="{FF2B5EF4-FFF2-40B4-BE49-F238E27FC236}">
                <a16:creationId xmlns:a16="http://schemas.microsoft.com/office/drawing/2014/main" id="{2B38C50E-A4DE-19AA-8AAD-3BE7A5D29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67" y="1825625"/>
            <a:ext cx="6881330" cy="3848630"/>
          </a:xfrm>
          <a:prstGeom prst="rect">
            <a:avLst/>
          </a:prstGeom>
        </p:spPr>
      </p:pic>
    </p:spTree>
    <p:extLst>
      <p:ext uri="{BB962C8B-B14F-4D97-AF65-F5344CB8AC3E}">
        <p14:creationId xmlns:p14="http://schemas.microsoft.com/office/powerpoint/2010/main" val="712753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C9206-BE00-FDE7-5D8B-FD9D0CF30E26}"/>
              </a:ext>
            </a:extLst>
          </p:cNvPr>
          <p:cNvSpPr>
            <a:spLocks noGrp="1"/>
          </p:cNvSpPr>
          <p:nvPr>
            <p:ph type="title"/>
          </p:nvPr>
        </p:nvSpPr>
        <p:spPr/>
        <p:txBody>
          <a:bodyPr>
            <a:normAutofit/>
          </a:bodyPr>
          <a:lstStyle/>
          <a:p>
            <a:r>
              <a:rPr lang="en-IN" sz="3800" b="1" dirty="0"/>
              <a:t>What do you mean by Convolutions?</a:t>
            </a:r>
          </a:p>
        </p:txBody>
      </p:sp>
      <p:sp>
        <p:nvSpPr>
          <p:cNvPr id="3" name="Content Placeholder 2">
            <a:extLst>
              <a:ext uri="{FF2B5EF4-FFF2-40B4-BE49-F238E27FC236}">
                <a16:creationId xmlns:a16="http://schemas.microsoft.com/office/drawing/2014/main" id="{5DC4C2B7-912E-1FF3-405F-748176C0F112}"/>
              </a:ext>
            </a:extLst>
          </p:cNvPr>
          <p:cNvSpPr>
            <a:spLocks noGrp="1"/>
          </p:cNvSpPr>
          <p:nvPr>
            <p:ph idx="1"/>
          </p:nvPr>
        </p:nvSpPr>
        <p:spPr>
          <a:xfrm>
            <a:off x="838200" y="1507067"/>
            <a:ext cx="10515600" cy="4669896"/>
          </a:xfrm>
        </p:spPr>
        <p:txBody>
          <a:bodyPr/>
          <a:lstStyle/>
          <a:p>
            <a:r>
              <a:rPr lang="en-IN" sz="2000" dirty="0"/>
              <a:t>Contrary to the name, It’s not “convoluted” guys.</a:t>
            </a:r>
          </a:p>
          <a:p>
            <a:r>
              <a:rPr lang="en-IN" sz="2000" dirty="0"/>
              <a:t>It’s just a little operation we perform on an image! Nothing else!</a:t>
            </a:r>
          </a:p>
          <a:p>
            <a:r>
              <a:rPr lang="en-IN" sz="2000" dirty="0"/>
              <a:t>Think of it as placing a small grid of numbers, over a bigger grid of numbers and doing some mathematical operations between the overlapping numbers.</a:t>
            </a:r>
          </a:p>
          <a:p>
            <a:endParaRPr lang="en-IN" dirty="0"/>
          </a:p>
          <a:p>
            <a:pPr marL="0" indent="0">
              <a:buNone/>
            </a:pPr>
            <a:endParaRPr lang="en-IN" dirty="0"/>
          </a:p>
          <a:p>
            <a:endParaRPr lang="en-IN" dirty="0"/>
          </a:p>
        </p:txBody>
      </p:sp>
      <p:pic>
        <p:nvPicPr>
          <p:cNvPr id="5" name="Picture 4">
            <a:extLst>
              <a:ext uri="{FF2B5EF4-FFF2-40B4-BE49-F238E27FC236}">
                <a16:creationId xmlns:a16="http://schemas.microsoft.com/office/drawing/2014/main" id="{0E2AB812-31C8-ECC4-5703-F8054775E12C}"/>
              </a:ext>
            </a:extLst>
          </p:cNvPr>
          <p:cNvPicPr>
            <a:picLocks noChangeAspect="1"/>
          </p:cNvPicPr>
          <p:nvPr/>
        </p:nvPicPr>
        <p:blipFill>
          <a:blip r:embed="rId2"/>
          <a:stretch>
            <a:fillRect/>
          </a:stretch>
        </p:blipFill>
        <p:spPr>
          <a:xfrm>
            <a:off x="6426201" y="3425742"/>
            <a:ext cx="4444999" cy="2583420"/>
          </a:xfrm>
          <a:prstGeom prst="rect">
            <a:avLst/>
          </a:prstGeom>
        </p:spPr>
      </p:pic>
      <p:pic>
        <p:nvPicPr>
          <p:cNvPr id="10" name="Picture 9">
            <a:extLst>
              <a:ext uri="{FF2B5EF4-FFF2-40B4-BE49-F238E27FC236}">
                <a16:creationId xmlns:a16="http://schemas.microsoft.com/office/drawing/2014/main" id="{5C832A3B-9B1E-0A6A-563C-EF9E8E714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0" y="3425799"/>
            <a:ext cx="4089399" cy="2561596"/>
          </a:xfrm>
          <a:prstGeom prst="rect">
            <a:avLst/>
          </a:prstGeom>
        </p:spPr>
      </p:pic>
      <p:sp>
        <p:nvSpPr>
          <p:cNvPr id="11" name="TextBox 10">
            <a:extLst>
              <a:ext uri="{FF2B5EF4-FFF2-40B4-BE49-F238E27FC236}">
                <a16:creationId xmlns:a16="http://schemas.microsoft.com/office/drawing/2014/main" id="{B4144757-3F49-F251-EBCD-AF4560B1BC98}"/>
              </a:ext>
            </a:extLst>
          </p:cNvPr>
          <p:cNvSpPr txBox="1"/>
          <p:nvPr/>
        </p:nvSpPr>
        <p:spPr>
          <a:xfrm>
            <a:off x="1320799" y="6176963"/>
            <a:ext cx="4089399" cy="369332"/>
          </a:xfrm>
          <a:prstGeom prst="rect">
            <a:avLst/>
          </a:prstGeom>
          <a:noFill/>
        </p:spPr>
        <p:txBody>
          <a:bodyPr wrap="square" rtlCol="0">
            <a:spAutoFit/>
          </a:bodyPr>
          <a:lstStyle/>
          <a:p>
            <a:pPr algn="ctr"/>
            <a:r>
              <a:rPr lang="en-IN" i="1" dirty="0"/>
              <a:t>This is how it happens</a:t>
            </a:r>
          </a:p>
        </p:txBody>
      </p:sp>
      <p:sp>
        <p:nvSpPr>
          <p:cNvPr id="12" name="TextBox 11">
            <a:extLst>
              <a:ext uri="{FF2B5EF4-FFF2-40B4-BE49-F238E27FC236}">
                <a16:creationId xmlns:a16="http://schemas.microsoft.com/office/drawing/2014/main" id="{FD0A435E-E8DB-05AA-7D40-D6EBC8EA7603}"/>
              </a:ext>
            </a:extLst>
          </p:cNvPr>
          <p:cNvSpPr txBox="1"/>
          <p:nvPr/>
        </p:nvSpPr>
        <p:spPr>
          <a:xfrm>
            <a:off x="6426201" y="6176963"/>
            <a:ext cx="4555066" cy="523220"/>
          </a:xfrm>
          <a:prstGeom prst="rect">
            <a:avLst/>
          </a:prstGeom>
          <a:noFill/>
        </p:spPr>
        <p:txBody>
          <a:bodyPr wrap="square" rtlCol="0">
            <a:spAutoFit/>
          </a:bodyPr>
          <a:lstStyle/>
          <a:p>
            <a:r>
              <a:rPr lang="en-IN" sz="1400" i="1" dirty="0"/>
              <a:t>This is what it does! (we got Mario in a CNN workshop before GTA VI)</a:t>
            </a:r>
          </a:p>
        </p:txBody>
      </p:sp>
    </p:spTree>
    <p:extLst>
      <p:ext uri="{BB962C8B-B14F-4D97-AF65-F5344CB8AC3E}">
        <p14:creationId xmlns:p14="http://schemas.microsoft.com/office/powerpoint/2010/main" val="1180031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7FFEA-504A-B0D6-7B68-8C731E62F6A3}"/>
              </a:ext>
            </a:extLst>
          </p:cNvPr>
          <p:cNvSpPr>
            <a:spLocks noGrp="1"/>
          </p:cNvSpPr>
          <p:nvPr>
            <p:ph type="title"/>
          </p:nvPr>
        </p:nvSpPr>
        <p:spPr/>
        <p:txBody>
          <a:bodyPr>
            <a:normAutofit/>
          </a:bodyPr>
          <a:lstStyle/>
          <a:p>
            <a:r>
              <a:rPr lang="en-IN" sz="3800" b="1" dirty="0"/>
              <a:t>A neat visualisation of Convolutions over Volumes</a:t>
            </a:r>
          </a:p>
        </p:txBody>
      </p:sp>
      <p:pic>
        <p:nvPicPr>
          <p:cNvPr id="5" name="Content Placeholder 4">
            <a:extLst>
              <a:ext uri="{FF2B5EF4-FFF2-40B4-BE49-F238E27FC236}">
                <a16:creationId xmlns:a16="http://schemas.microsoft.com/office/drawing/2014/main" id="{F82B0102-A546-51F7-16E9-8167C6FC76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2251" y="1512357"/>
            <a:ext cx="7527497" cy="4351338"/>
          </a:xfrm>
        </p:spPr>
      </p:pic>
    </p:spTree>
    <p:extLst>
      <p:ext uri="{BB962C8B-B14F-4D97-AF65-F5344CB8AC3E}">
        <p14:creationId xmlns:p14="http://schemas.microsoft.com/office/powerpoint/2010/main" val="481183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3F0C7-7FCE-1073-A3CC-3637BEE9E384}"/>
              </a:ext>
            </a:extLst>
          </p:cNvPr>
          <p:cNvSpPr>
            <a:spLocks noGrp="1"/>
          </p:cNvSpPr>
          <p:nvPr>
            <p:ph type="title"/>
          </p:nvPr>
        </p:nvSpPr>
        <p:spPr/>
        <p:txBody>
          <a:bodyPr>
            <a:normAutofit/>
          </a:bodyPr>
          <a:lstStyle/>
          <a:p>
            <a:r>
              <a:rPr lang="en-IN" sz="3800" b="1" dirty="0"/>
              <a:t>Convolutions over Volumes - 2</a:t>
            </a:r>
          </a:p>
        </p:txBody>
      </p:sp>
      <p:sp>
        <p:nvSpPr>
          <p:cNvPr id="3" name="Content Placeholder 2">
            <a:extLst>
              <a:ext uri="{FF2B5EF4-FFF2-40B4-BE49-F238E27FC236}">
                <a16:creationId xmlns:a16="http://schemas.microsoft.com/office/drawing/2014/main" id="{650A7F7A-7B3D-8317-D6DD-99E02045E42A}"/>
              </a:ext>
            </a:extLst>
          </p:cNvPr>
          <p:cNvSpPr>
            <a:spLocks noGrp="1"/>
          </p:cNvSpPr>
          <p:nvPr>
            <p:ph idx="1"/>
          </p:nvPr>
        </p:nvSpPr>
        <p:spPr>
          <a:xfrm>
            <a:off x="838200" y="1456267"/>
            <a:ext cx="10515600" cy="5036608"/>
          </a:xfrm>
        </p:spPr>
        <p:txBody>
          <a:bodyPr/>
          <a:lstStyle/>
          <a:p>
            <a:r>
              <a:rPr lang="en-IN" dirty="0"/>
              <a:t>An important thing to note is, the filter must also have the same number of channels/slices as the input image i.e. filters must also be 3D</a:t>
            </a:r>
          </a:p>
          <a:p>
            <a:r>
              <a:rPr lang="en-IN" dirty="0"/>
              <a:t>Each slice of the filter, will convolve with the corresponding slice in input</a:t>
            </a:r>
          </a:p>
          <a:p>
            <a:r>
              <a:rPr lang="en-IN" dirty="0"/>
              <a:t>The output of convolution however, will still be a single channel/slice image</a:t>
            </a:r>
          </a:p>
        </p:txBody>
      </p:sp>
    </p:spTree>
    <p:extLst>
      <p:ext uri="{BB962C8B-B14F-4D97-AF65-F5344CB8AC3E}">
        <p14:creationId xmlns:p14="http://schemas.microsoft.com/office/powerpoint/2010/main" val="3624356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FF891-0F48-11B5-1165-A593D6E59141}"/>
              </a:ext>
            </a:extLst>
          </p:cNvPr>
          <p:cNvSpPr>
            <a:spLocks noGrp="1"/>
          </p:cNvSpPr>
          <p:nvPr>
            <p:ph type="title"/>
          </p:nvPr>
        </p:nvSpPr>
        <p:spPr/>
        <p:txBody>
          <a:bodyPr>
            <a:normAutofit/>
          </a:bodyPr>
          <a:lstStyle/>
          <a:p>
            <a:r>
              <a:rPr lang="en-IN" sz="3800" b="1" dirty="0"/>
              <a:t>Convolutions over Volume - 3</a:t>
            </a:r>
          </a:p>
        </p:txBody>
      </p:sp>
      <p:sp>
        <p:nvSpPr>
          <p:cNvPr id="3" name="Content Placeholder 2">
            <a:extLst>
              <a:ext uri="{FF2B5EF4-FFF2-40B4-BE49-F238E27FC236}">
                <a16:creationId xmlns:a16="http://schemas.microsoft.com/office/drawing/2014/main" id="{7C2EC17B-CA45-5A4E-6A05-418866498757}"/>
              </a:ext>
            </a:extLst>
          </p:cNvPr>
          <p:cNvSpPr>
            <a:spLocks noGrp="1"/>
          </p:cNvSpPr>
          <p:nvPr>
            <p:ph idx="1"/>
          </p:nvPr>
        </p:nvSpPr>
        <p:spPr>
          <a:xfrm>
            <a:off x="838200" y="1439334"/>
            <a:ext cx="10515600" cy="4737630"/>
          </a:xfrm>
        </p:spPr>
        <p:txBody>
          <a:bodyPr/>
          <a:lstStyle/>
          <a:p>
            <a:r>
              <a:rPr lang="en-IN" dirty="0"/>
              <a:t>We can use multiple 3D filters separately on the 3D input and then stack the separate outputs from the convolution operation between the input and each filter.</a:t>
            </a:r>
          </a:p>
          <a:p>
            <a:endParaRPr lang="en-IN" dirty="0"/>
          </a:p>
          <a:p>
            <a:endParaRPr lang="en-IN" dirty="0"/>
          </a:p>
        </p:txBody>
      </p:sp>
      <p:pic>
        <p:nvPicPr>
          <p:cNvPr id="5" name="Picture 4">
            <a:extLst>
              <a:ext uri="{FF2B5EF4-FFF2-40B4-BE49-F238E27FC236}">
                <a16:creationId xmlns:a16="http://schemas.microsoft.com/office/drawing/2014/main" id="{A7A45657-0CF4-33EF-7A56-34C919B6049E}"/>
              </a:ext>
            </a:extLst>
          </p:cNvPr>
          <p:cNvPicPr>
            <a:picLocks noChangeAspect="1"/>
          </p:cNvPicPr>
          <p:nvPr/>
        </p:nvPicPr>
        <p:blipFill>
          <a:blip r:embed="rId2"/>
          <a:stretch>
            <a:fillRect/>
          </a:stretch>
        </p:blipFill>
        <p:spPr>
          <a:xfrm>
            <a:off x="1058334" y="2852626"/>
            <a:ext cx="7399867" cy="3564049"/>
          </a:xfrm>
          <a:prstGeom prst="rect">
            <a:avLst/>
          </a:prstGeom>
        </p:spPr>
      </p:pic>
      <p:sp>
        <p:nvSpPr>
          <p:cNvPr id="6" name="TextBox 5">
            <a:extLst>
              <a:ext uri="{FF2B5EF4-FFF2-40B4-BE49-F238E27FC236}">
                <a16:creationId xmlns:a16="http://schemas.microsoft.com/office/drawing/2014/main" id="{561F7CFC-2014-A38E-8917-33697B4A765B}"/>
              </a:ext>
            </a:extLst>
          </p:cNvPr>
          <p:cNvSpPr txBox="1"/>
          <p:nvPr/>
        </p:nvSpPr>
        <p:spPr>
          <a:xfrm>
            <a:off x="8644467" y="2836333"/>
            <a:ext cx="2709333" cy="1754326"/>
          </a:xfrm>
          <a:prstGeom prst="rect">
            <a:avLst/>
          </a:prstGeom>
          <a:noFill/>
        </p:spPr>
        <p:txBody>
          <a:bodyPr wrap="square" rtlCol="0">
            <a:spAutoFit/>
          </a:bodyPr>
          <a:lstStyle/>
          <a:p>
            <a:r>
              <a:rPr lang="en-IN" dirty="0"/>
              <a:t>Here, an RGB 6x6 image and 2 3x3 3D filters are undergoing convolution and we stack the 2 separate outputs to get a 4x4x2 output.</a:t>
            </a:r>
          </a:p>
        </p:txBody>
      </p:sp>
    </p:spTree>
    <p:extLst>
      <p:ext uri="{BB962C8B-B14F-4D97-AF65-F5344CB8AC3E}">
        <p14:creationId xmlns:p14="http://schemas.microsoft.com/office/powerpoint/2010/main" val="464453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9B65-B629-CB5D-57E8-AADDB13C038B}"/>
              </a:ext>
            </a:extLst>
          </p:cNvPr>
          <p:cNvSpPr>
            <a:spLocks noGrp="1"/>
          </p:cNvSpPr>
          <p:nvPr>
            <p:ph type="title"/>
          </p:nvPr>
        </p:nvSpPr>
        <p:spPr/>
        <p:txBody>
          <a:bodyPr>
            <a:normAutofit/>
          </a:bodyPr>
          <a:lstStyle/>
          <a:p>
            <a:r>
              <a:rPr lang="en-IN" sz="3800" b="1" dirty="0"/>
              <a:t>All that for a single convolutional layer</a:t>
            </a:r>
          </a:p>
        </p:txBody>
      </p:sp>
      <p:sp>
        <p:nvSpPr>
          <p:cNvPr id="3" name="Content Placeholder 2">
            <a:extLst>
              <a:ext uri="{FF2B5EF4-FFF2-40B4-BE49-F238E27FC236}">
                <a16:creationId xmlns:a16="http://schemas.microsoft.com/office/drawing/2014/main" id="{E459B5CE-39C6-8211-A06A-8A679D440A4A}"/>
              </a:ext>
            </a:extLst>
          </p:cNvPr>
          <p:cNvSpPr>
            <a:spLocks noGrp="1"/>
          </p:cNvSpPr>
          <p:nvPr>
            <p:ph idx="1"/>
          </p:nvPr>
        </p:nvSpPr>
        <p:spPr>
          <a:xfrm>
            <a:off x="838200" y="1464733"/>
            <a:ext cx="10515600" cy="4712230"/>
          </a:xfrm>
        </p:spPr>
        <p:txBody>
          <a:bodyPr/>
          <a:lstStyle/>
          <a:p>
            <a:r>
              <a:rPr lang="en-IN" dirty="0"/>
              <a:t>Now we understand Convolutions to a decent extent. It’s simply an operation between the image and the filter, the filters help us pick out features and they are learnt by the NN, padding and striding help us tune our focus on features. Let’s look at one layer of a ConvNet.</a:t>
            </a:r>
          </a:p>
          <a:p>
            <a:endParaRPr lang="en-IN" dirty="0"/>
          </a:p>
          <a:p>
            <a:endParaRPr lang="en-IN" dirty="0"/>
          </a:p>
        </p:txBody>
      </p:sp>
      <p:pic>
        <p:nvPicPr>
          <p:cNvPr id="5" name="Picture 4">
            <a:extLst>
              <a:ext uri="{FF2B5EF4-FFF2-40B4-BE49-F238E27FC236}">
                <a16:creationId xmlns:a16="http://schemas.microsoft.com/office/drawing/2014/main" id="{18D22622-CFCA-6703-E27F-DE26DB16F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16" y="3457388"/>
            <a:ext cx="5818717" cy="3035487"/>
          </a:xfrm>
          <a:prstGeom prst="rect">
            <a:avLst/>
          </a:prstGeom>
        </p:spPr>
      </p:pic>
    </p:spTree>
    <p:extLst>
      <p:ext uri="{BB962C8B-B14F-4D97-AF65-F5344CB8AC3E}">
        <p14:creationId xmlns:p14="http://schemas.microsoft.com/office/powerpoint/2010/main" val="234781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BB2F-1C29-E1BB-6A95-A58C85FB4746}"/>
              </a:ext>
            </a:extLst>
          </p:cNvPr>
          <p:cNvSpPr>
            <a:spLocks noGrp="1"/>
          </p:cNvSpPr>
          <p:nvPr>
            <p:ph type="title"/>
          </p:nvPr>
        </p:nvSpPr>
        <p:spPr/>
        <p:txBody>
          <a:bodyPr>
            <a:normAutofit/>
          </a:bodyPr>
          <a:lstStyle/>
          <a:p>
            <a:r>
              <a:rPr lang="en-IN" sz="3800" b="1" dirty="0"/>
              <a:t>A single ConvNet Layer </a:t>
            </a:r>
          </a:p>
        </p:txBody>
      </p:sp>
      <p:pic>
        <p:nvPicPr>
          <p:cNvPr id="5" name="Content Placeholder 4">
            <a:extLst>
              <a:ext uri="{FF2B5EF4-FFF2-40B4-BE49-F238E27FC236}">
                <a16:creationId xmlns:a16="http://schemas.microsoft.com/office/drawing/2014/main" id="{42EF92D6-EEEB-62B3-B7FE-F22F01A53AC6}"/>
              </a:ext>
            </a:extLst>
          </p:cNvPr>
          <p:cNvPicPr>
            <a:picLocks noGrp="1" noChangeAspect="1"/>
          </p:cNvPicPr>
          <p:nvPr>
            <p:ph idx="1"/>
          </p:nvPr>
        </p:nvPicPr>
        <p:blipFill>
          <a:blip r:embed="rId2"/>
          <a:stretch>
            <a:fillRect/>
          </a:stretch>
        </p:blipFill>
        <p:spPr>
          <a:xfrm>
            <a:off x="1945592" y="1524000"/>
            <a:ext cx="8300816" cy="4652963"/>
          </a:xfrm>
        </p:spPr>
      </p:pic>
    </p:spTree>
    <p:extLst>
      <p:ext uri="{BB962C8B-B14F-4D97-AF65-F5344CB8AC3E}">
        <p14:creationId xmlns:p14="http://schemas.microsoft.com/office/powerpoint/2010/main" val="1388982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3953B-AA71-E17A-3761-944F7DC5CF80}"/>
              </a:ext>
            </a:extLst>
          </p:cNvPr>
          <p:cNvSpPr>
            <a:spLocks noGrp="1"/>
          </p:cNvSpPr>
          <p:nvPr>
            <p:ph type="title"/>
          </p:nvPr>
        </p:nvSpPr>
        <p:spPr/>
        <p:txBody>
          <a:bodyPr>
            <a:normAutofit/>
          </a:bodyPr>
          <a:lstStyle/>
          <a:p>
            <a:r>
              <a:rPr lang="en-IN" sz="3800" b="1" dirty="0"/>
              <a:t>Let’s Dive in</a:t>
            </a:r>
          </a:p>
        </p:txBody>
      </p:sp>
      <p:sp>
        <p:nvSpPr>
          <p:cNvPr id="3" name="Content Placeholder 2">
            <a:extLst>
              <a:ext uri="{FF2B5EF4-FFF2-40B4-BE49-F238E27FC236}">
                <a16:creationId xmlns:a16="http://schemas.microsoft.com/office/drawing/2014/main" id="{D4645131-128B-4484-ABDE-10005CFD3C6E}"/>
              </a:ext>
            </a:extLst>
          </p:cNvPr>
          <p:cNvSpPr>
            <a:spLocks noGrp="1"/>
          </p:cNvSpPr>
          <p:nvPr>
            <p:ph idx="1"/>
          </p:nvPr>
        </p:nvSpPr>
        <p:spPr>
          <a:xfrm>
            <a:off x="838200" y="1690688"/>
            <a:ext cx="10515600" cy="4486275"/>
          </a:xfrm>
        </p:spPr>
        <p:txBody>
          <a:bodyPr>
            <a:normAutofit/>
          </a:bodyPr>
          <a:lstStyle/>
          <a:p>
            <a:r>
              <a:rPr lang="en-US" sz="2400" dirty="0"/>
              <a:t>The concept of Convolutions is the basis of CNNs!</a:t>
            </a:r>
          </a:p>
          <a:p>
            <a:r>
              <a:rPr lang="en-US" sz="2400" dirty="0"/>
              <a:t>Think of an image as a grid of numbers where each number represents the brightness of a pixel (for simplicity: grayscale image)</a:t>
            </a:r>
          </a:p>
          <a:p>
            <a:r>
              <a:rPr lang="en-US" sz="2400" dirty="0"/>
              <a:t>Now we have a smaller grid of numbers (a smaller image) which we call as “filter” (a.k.a “kernel”)</a:t>
            </a:r>
          </a:p>
          <a:p>
            <a:r>
              <a:rPr lang="en-US" sz="2400" dirty="0"/>
              <a:t>Now you place the smaller grid of numbers and fit it into the top left corner of the image grid and multiply each pixel’s number in the overlapped image with the corresponding number in the filter</a:t>
            </a:r>
          </a:p>
          <a:p>
            <a:r>
              <a:rPr lang="en-IN" sz="2400" dirty="0"/>
              <a:t>Let’s look at an example.</a:t>
            </a:r>
          </a:p>
        </p:txBody>
      </p:sp>
    </p:spTree>
    <p:extLst>
      <p:ext uri="{BB962C8B-B14F-4D97-AF65-F5344CB8AC3E}">
        <p14:creationId xmlns:p14="http://schemas.microsoft.com/office/powerpoint/2010/main" val="166266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98F8-E6CB-8AE1-19B5-3D3F10AF6D53}"/>
              </a:ext>
            </a:extLst>
          </p:cNvPr>
          <p:cNvSpPr>
            <a:spLocks noGrp="1"/>
          </p:cNvSpPr>
          <p:nvPr>
            <p:ph type="title"/>
          </p:nvPr>
        </p:nvSpPr>
        <p:spPr>
          <a:xfrm>
            <a:off x="661809" y="856191"/>
            <a:ext cx="10515600" cy="659342"/>
          </a:xfrm>
        </p:spPr>
        <p:txBody>
          <a:bodyPr>
            <a:normAutofit/>
          </a:bodyPr>
          <a:lstStyle/>
          <a:p>
            <a:r>
              <a:rPr lang="en-IN" sz="3800" b="1" dirty="0"/>
              <a:t>Convolution of a 5x5 image with a 3x3 filter</a:t>
            </a:r>
          </a:p>
        </p:txBody>
      </p:sp>
      <p:pic>
        <p:nvPicPr>
          <p:cNvPr id="4" name="Content Placeholder 3">
            <a:extLst>
              <a:ext uri="{FF2B5EF4-FFF2-40B4-BE49-F238E27FC236}">
                <a16:creationId xmlns:a16="http://schemas.microsoft.com/office/drawing/2014/main" id="{16557DA2-62AA-3CA4-2697-4A23C14DFB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4591" y="1515533"/>
            <a:ext cx="9726791" cy="5147733"/>
          </a:xfrm>
          <a:prstGeom prst="rect">
            <a:avLst/>
          </a:prstGeom>
        </p:spPr>
      </p:pic>
    </p:spTree>
    <p:extLst>
      <p:ext uri="{BB962C8B-B14F-4D97-AF65-F5344CB8AC3E}">
        <p14:creationId xmlns:p14="http://schemas.microsoft.com/office/powerpoint/2010/main" val="3098758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568E-3B7B-57A4-0AAA-07487BD0E0C2}"/>
              </a:ext>
            </a:extLst>
          </p:cNvPr>
          <p:cNvSpPr>
            <a:spLocks noGrp="1"/>
          </p:cNvSpPr>
          <p:nvPr>
            <p:ph type="title"/>
          </p:nvPr>
        </p:nvSpPr>
        <p:spPr/>
        <p:txBody>
          <a:bodyPr>
            <a:normAutofit/>
          </a:bodyPr>
          <a:lstStyle/>
          <a:p>
            <a:r>
              <a:rPr lang="en-IN" sz="3800" b="1" dirty="0"/>
              <a:t>Okay cool… but why?</a:t>
            </a:r>
          </a:p>
        </p:txBody>
      </p:sp>
      <p:sp>
        <p:nvSpPr>
          <p:cNvPr id="3" name="Content Placeholder 2">
            <a:extLst>
              <a:ext uri="{FF2B5EF4-FFF2-40B4-BE49-F238E27FC236}">
                <a16:creationId xmlns:a16="http://schemas.microsoft.com/office/drawing/2014/main" id="{A8D3FEB9-B752-B8F3-2949-77A3082EDF96}"/>
              </a:ext>
            </a:extLst>
          </p:cNvPr>
          <p:cNvSpPr>
            <a:spLocks noGrp="1"/>
          </p:cNvSpPr>
          <p:nvPr>
            <p:ph idx="1"/>
          </p:nvPr>
        </p:nvSpPr>
        <p:spPr>
          <a:xfrm>
            <a:off x="838200" y="1481667"/>
            <a:ext cx="10515600" cy="4695296"/>
          </a:xfrm>
        </p:spPr>
        <p:txBody>
          <a:bodyPr/>
          <a:lstStyle/>
          <a:p>
            <a:r>
              <a:rPr lang="en-IN" b="1" u="sng" dirty="0"/>
              <a:t>Now we can look at different features of an image and have a way to represent them,</a:t>
            </a:r>
            <a:r>
              <a:rPr lang="en-IN" dirty="0"/>
              <a:t> let’s detect vertical edges in a grayscale image</a:t>
            </a:r>
          </a:p>
          <a:p>
            <a:endParaRPr lang="en-IN" dirty="0"/>
          </a:p>
          <a:p>
            <a:pPr lvl="6"/>
            <a:endParaRPr lang="en-IN" dirty="0"/>
          </a:p>
        </p:txBody>
      </p:sp>
      <p:pic>
        <p:nvPicPr>
          <p:cNvPr id="6" name="Picture 5">
            <a:extLst>
              <a:ext uri="{FF2B5EF4-FFF2-40B4-BE49-F238E27FC236}">
                <a16:creationId xmlns:a16="http://schemas.microsoft.com/office/drawing/2014/main" id="{47324C81-776F-33F6-38A6-62008E05C9E0}"/>
              </a:ext>
            </a:extLst>
          </p:cNvPr>
          <p:cNvPicPr>
            <a:picLocks noChangeAspect="1"/>
          </p:cNvPicPr>
          <p:nvPr/>
        </p:nvPicPr>
        <p:blipFill>
          <a:blip r:embed="rId2"/>
          <a:srcRect l="-1" t="630" r="-1049" b="293"/>
          <a:stretch/>
        </p:blipFill>
        <p:spPr>
          <a:xfrm>
            <a:off x="956732" y="2531533"/>
            <a:ext cx="6553201" cy="3645430"/>
          </a:xfrm>
          <a:prstGeom prst="rect">
            <a:avLst/>
          </a:prstGeom>
        </p:spPr>
      </p:pic>
      <p:sp>
        <p:nvSpPr>
          <p:cNvPr id="8" name="TextBox 7">
            <a:extLst>
              <a:ext uri="{FF2B5EF4-FFF2-40B4-BE49-F238E27FC236}">
                <a16:creationId xmlns:a16="http://schemas.microsoft.com/office/drawing/2014/main" id="{549E63C9-16B6-AAC9-8D35-65BA2ED4C5BF}"/>
              </a:ext>
            </a:extLst>
          </p:cNvPr>
          <p:cNvSpPr txBox="1"/>
          <p:nvPr/>
        </p:nvSpPr>
        <p:spPr>
          <a:xfrm>
            <a:off x="7852834" y="2624666"/>
            <a:ext cx="3615266" cy="3693319"/>
          </a:xfrm>
          <a:prstGeom prst="rect">
            <a:avLst/>
          </a:prstGeom>
          <a:noFill/>
        </p:spPr>
        <p:txBody>
          <a:bodyPr wrap="square" rtlCol="0">
            <a:spAutoFit/>
          </a:bodyPr>
          <a:lstStyle/>
          <a:p>
            <a:r>
              <a:rPr lang="en-IN" dirty="0"/>
              <a:t>We can see a sharp line going down the middle of the image, when we perform convolution using a filter which looks something like that, we will get an output image with again bright pixels going down the middle</a:t>
            </a:r>
          </a:p>
          <a:p>
            <a:endParaRPr lang="en-IN" dirty="0"/>
          </a:p>
          <a:p>
            <a:r>
              <a:rPr lang="en-IN" dirty="0"/>
              <a:t>It signifies we have successfully detected a vertical edge inside our original image!</a:t>
            </a:r>
          </a:p>
          <a:p>
            <a:endParaRPr lang="en-IN" dirty="0"/>
          </a:p>
          <a:p>
            <a:r>
              <a:rPr lang="en-IN" dirty="0"/>
              <a:t>We can also detect horizontal edges! Just rotate the filter by 90 degrees!</a:t>
            </a:r>
          </a:p>
        </p:txBody>
      </p:sp>
    </p:spTree>
    <p:extLst>
      <p:ext uri="{BB962C8B-B14F-4D97-AF65-F5344CB8AC3E}">
        <p14:creationId xmlns:p14="http://schemas.microsoft.com/office/powerpoint/2010/main" val="2759480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D85B-9918-88E7-2A18-0A08A971B013}"/>
              </a:ext>
            </a:extLst>
          </p:cNvPr>
          <p:cNvSpPr>
            <a:spLocks noGrp="1"/>
          </p:cNvSpPr>
          <p:nvPr>
            <p:ph type="title"/>
          </p:nvPr>
        </p:nvSpPr>
        <p:spPr/>
        <p:txBody>
          <a:bodyPr>
            <a:normAutofit/>
          </a:bodyPr>
          <a:lstStyle/>
          <a:p>
            <a:r>
              <a:rPr lang="en-IN" sz="3800" b="1" dirty="0"/>
              <a:t>Here’s how (horizontal) edge detection looks</a:t>
            </a:r>
          </a:p>
        </p:txBody>
      </p:sp>
      <p:pic>
        <p:nvPicPr>
          <p:cNvPr id="5" name="Content Placeholder 4">
            <a:extLst>
              <a:ext uri="{FF2B5EF4-FFF2-40B4-BE49-F238E27FC236}">
                <a16:creationId xmlns:a16="http://schemas.microsoft.com/office/drawing/2014/main" id="{C916FDA8-02B9-0202-23A7-224F067323FC}"/>
              </a:ext>
            </a:extLst>
          </p:cNvPr>
          <p:cNvPicPr>
            <a:picLocks noGrp="1" noChangeAspect="1"/>
          </p:cNvPicPr>
          <p:nvPr>
            <p:ph idx="1"/>
          </p:nvPr>
        </p:nvPicPr>
        <p:blipFill>
          <a:blip r:embed="rId2"/>
          <a:stretch>
            <a:fillRect/>
          </a:stretch>
        </p:blipFill>
        <p:spPr>
          <a:xfrm>
            <a:off x="1332363" y="1825625"/>
            <a:ext cx="9527273" cy="4351338"/>
          </a:xfrm>
        </p:spPr>
      </p:pic>
    </p:spTree>
    <p:extLst>
      <p:ext uri="{BB962C8B-B14F-4D97-AF65-F5344CB8AC3E}">
        <p14:creationId xmlns:p14="http://schemas.microsoft.com/office/powerpoint/2010/main" val="3213350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E64F0-C613-94E3-06A7-661BC2060043}"/>
              </a:ext>
            </a:extLst>
          </p:cNvPr>
          <p:cNvSpPr>
            <a:spLocks noGrp="1"/>
          </p:cNvSpPr>
          <p:nvPr>
            <p:ph type="title"/>
          </p:nvPr>
        </p:nvSpPr>
        <p:spPr/>
        <p:txBody>
          <a:bodyPr>
            <a:normAutofit/>
          </a:bodyPr>
          <a:lstStyle/>
          <a:p>
            <a:r>
              <a:rPr lang="en-IN" sz="3800" b="1" dirty="0"/>
              <a:t>A few things to note!</a:t>
            </a:r>
          </a:p>
        </p:txBody>
      </p:sp>
      <p:sp>
        <p:nvSpPr>
          <p:cNvPr id="3" name="Content Placeholder 2">
            <a:extLst>
              <a:ext uri="{FF2B5EF4-FFF2-40B4-BE49-F238E27FC236}">
                <a16:creationId xmlns:a16="http://schemas.microsoft.com/office/drawing/2014/main" id="{7EF779BE-B9A6-804A-E4BD-54A69AC4CBA9}"/>
              </a:ext>
            </a:extLst>
          </p:cNvPr>
          <p:cNvSpPr>
            <a:spLocks noGrp="1"/>
          </p:cNvSpPr>
          <p:nvPr>
            <p:ph idx="1"/>
          </p:nvPr>
        </p:nvSpPr>
        <p:spPr/>
        <p:txBody>
          <a:bodyPr/>
          <a:lstStyle/>
          <a:p>
            <a:r>
              <a:rPr lang="en-IN" dirty="0"/>
              <a:t>We saw some negative numbers in our grids which represent the brightness of a pixel </a:t>
            </a:r>
            <a:r>
              <a:rPr lang="en-IN" dirty="0">
                <a:sym typeface="Wingdings" panose="05000000000000000000" pitchFamily="2" charset="2"/>
              </a:rPr>
              <a:t> No problem, </a:t>
            </a:r>
            <a:r>
              <a:rPr lang="en-IN" b="1" u="sng" dirty="0">
                <a:sym typeface="Wingdings" panose="05000000000000000000" pitchFamily="2" charset="2"/>
              </a:rPr>
              <a:t>Negative numbers signify change in intensity of pixels, we can choose to just take the absolute value of every pixel as well and edge detection would work just fine</a:t>
            </a:r>
            <a:r>
              <a:rPr lang="en-IN" dirty="0">
                <a:sym typeface="Wingdings" panose="05000000000000000000" pitchFamily="2" charset="2"/>
              </a:rPr>
              <a:t>!</a:t>
            </a:r>
          </a:p>
          <a:p>
            <a:r>
              <a:rPr lang="en-IN" dirty="0">
                <a:sym typeface="Wingdings" panose="05000000000000000000" pitchFamily="2" charset="2"/>
              </a:rPr>
              <a:t>Filters aren’t just useful for edge detection, they can detect a multitude of features</a:t>
            </a:r>
          </a:p>
          <a:p>
            <a:r>
              <a:rPr lang="en-IN" dirty="0">
                <a:sym typeface="Wingdings" panose="05000000000000000000" pitchFamily="2" charset="2"/>
              </a:rPr>
              <a:t>In a lot of cases, </a:t>
            </a:r>
            <a:r>
              <a:rPr lang="en-IN" b="1" u="sng" dirty="0">
                <a:sym typeface="Wingdings" panose="05000000000000000000" pitchFamily="2" charset="2"/>
              </a:rPr>
              <a:t>The smart people have already figured out what filters to use so don’t worry about them</a:t>
            </a:r>
            <a:r>
              <a:rPr lang="en-IN" dirty="0">
                <a:sym typeface="Wingdings" panose="05000000000000000000" pitchFamily="2" charset="2"/>
              </a:rPr>
              <a:t>. For example, in case of edge detection we have Sobel filter, Scharr filter etc.</a:t>
            </a:r>
            <a:endParaRPr lang="en-IN" dirty="0"/>
          </a:p>
        </p:txBody>
      </p:sp>
    </p:spTree>
    <p:extLst>
      <p:ext uri="{BB962C8B-B14F-4D97-AF65-F5344CB8AC3E}">
        <p14:creationId xmlns:p14="http://schemas.microsoft.com/office/powerpoint/2010/main" val="2825066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CB423-258E-B72B-6481-BC9BC5608E9E}"/>
              </a:ext>
            </a:extLst>
          </p:cNvPr>
          <p:cNvSpPr>
            <a:spLocks noGrp="1"/>
          </p:cNvSpPr>
          <p:nvPr>
            <p:ph type="title"/>
          </p:nvPr>
        </p:nvSpPr>
        <p:spPr/>
        <p:txBody>
          <a:bodyPr>
            <a:normAutofit/>
          </a:bodyPr>
          <a:lstStyle/>
          <a:p>
            <a:r>
              <a:rPr lang="en-IN" sz="3800" b="1" dirty="0"/>
              <a:t>But what if I want to detect something more complicated in an image?</a:t>
            </a:r>
          </a:p>
        </p:txBody>
      </p:sp>
      <p:sp>
        <p:nvSpPr>
          <p:cNvPr id="3" name="Content Placeholder 2">
            <a:extLst>
              <a:ext uri="{FF2B5EF4-FFF2-40B4-BE49-F238E27FC236}">
                <a16:creationId xmlns:a16="http://schemas.microsoft.com/office/drawing/2014/main" id="{CA4BA205-87DB-63C9-3188-FB6F4CE5BC83}"/>
              </a:ext>
            </a:extLst>
          </p:cNvPr>
          <p:cNvSpPr>
            <a:spLocks noGrp="1"/>
          </p:cNvSpPr>
          <p:nvPr>
            <p:ph idx="1"/>
          </p:nvPr>
        </p:nvSpPr>
        <p:spPr/>
        <p:txBody>
          <a:bodyPr/>
          <a:lstStyle/>
          <a:p>
            <a:r>
              <a:rPr lang="en-IN" dirty="0"/>
              <a:t>The smart people can’t save us now :(</a:t>
            </a:r>
          </a:p>
          <a:p>
            <a:r>
              <a:rPr lang="en-IN" dirty="0"/>
              <a:t>Now it’s time for the Neural Network to be trained and pick it’s own filter </a:t>
            </a:r>
          </a:p>
          <a:p>
            <a:endParaRPr lang="en-IN" dirty="0"/>
          </a:p>
        </p:txBody>
      </p:sp>
      <p:pic>
        <p:nvPicPr>
          <p:cNvPr id="5" name="Picture 4">
            <a:extLst>
              <a:ext uri="{FF2B5EF4-FFF2-40B4-BE49-F238E27FC236}">
                <a16:creationId xmlns:a16="http://schemas.microsoft.com/office/drawing/2014/main" id="{23DA8B42-3AF8-A7BF-B129-B0AD9B9BD5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334" y="3178175"/>
            <a:ext cx="4365933" cy="3314700"/>
          </a:xfrm>
          <a:prstGeom prst="rect">
            <a:avLst/>
          </a:prstGeom>
        </p:spPr>
      </p:pic>
      <p:pic>
        <p:nvPicPr>
          <p:cNvPr id="7" name="Picture 6">
            <a:extLst>
              <a:ext uri="{FF2B5EF4-FFF2-40B4-BE49-F238E27FC236}">
                <a16:creationId xmlns:a16="http://schemas.microsoft.com/office/drawing/2014/main" id="{ED0B3C89-CE23-8DA4-B115-91C9A10FAC91}"/>
              </a:ext>
            </a:extLst>
          </p:cNvPr>
          <p:cNvPicPr>
            <a:picLocks noChangeAspect="1"/>
          </p:cNvPicPr>
          <p:nvPr/>
        </p:nvPicPr>
        <p:blipFill>
          <a:blip r:embed="rId3"/>
          <a:stretch>
            <a:fillRect/>
          </a:stretch>
        </p:blipFill>
        <p:spPr>
          <a:xfrm>
            <a:off x="7711972" y="3178175"/>
            <a:ext cx="1762227" cy="1659240"/>
          </a:xfrm>
          <a:prstGeom prst="rect">
            <a:avLst/>
          </a:prstGeom>
        </p:spPr>
      </p:pic>
      <p:sp>
        <p:nvSpPr>
          <p:cNvPr id="8" name="TextBox 7">
            <a:extLst>
              <a:ext uri="{FF2B5EF4-FFF2-40B4-BE49-F238E27FC236}">
                <a16:creationId xmlns:a16="http://schemas.microsoft.com/office/drawing/2014/main" id="{BAC4D78F-EA80-E213-AD57-D64FF02599AE}"/>
              </a:ext>
            </a:extLst>
          </p:cNvPr>
          <p:cNvSpPr txBox="1"/>
          <p:nvPr/>
        </p:nvSpPr>
        <p:spPr>
          <a:xfrm>
            <a:off x="6654800" y="5017493"/>
            <a:ext cx="4365933" cy="1354217"/>
          </a:xfrm>
          <a:prstGeom prst="rect">
            <a:avLst/>
          </a:prstGeom>
          <a:noFill/>
        </p:spPr>
        <p:txBody>
          <a:bodyPr wrap="square" rtlCol="0">
            <a:spAutoFit/>
          </a:bodyPr>
          <a:lstStyle/>
          <a:p>
            <a:r>
              <a:rPr lang="en-IN" sz="1700" b="1" dirty="0"/>
              <a:t>Think of every pixel value in the filter as a parameter which must be learned by the NN</a:t>
            </a:r>
          </a:p>
          <a:p>
            <a:endParaRPr lang="en-IN" sz="1700" b="1" dirty="0"/>
          </a:p>
          <a:p>
            <a:r>
              <a:rPr lang="en-IN" sz="1700" b="1" dirty="0"/>
              <a:t> </a:t>
            </a:r>
            <a:r>
              <a:rPr lang="en-IN" sz="1400" dirty="0"/>
              <a:t>(</a:t>
            </a:r>
            <a:r>
              <a:rPr lang="en-IN" sz="1400" strike="sngStrike" dirty="0"/>
              <a:t>maybe</a:t>
            </a:r>
            <a:r>
              <a:rPr lang="en-IN" sz="1400" dirty="0"/>
              <a:t> the real parameters are friends, our NN makes along the way)</a:t>
            </a:r>
          </a:p>
        </p:txBody>
      </p:sp>
    </p:spTree>
    <p:extLst>
      <p:ext uri="{BB962C8B-B14F-4D97-AF65-F5344CB8AC3E}">
        <p14:creationId xmlns:p14="http://schemas.microsoft.com/office/powerpoint/2010/main" val="2653253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1B802-9D4D-87D6-5E58-6DAD7D52EC34}"/>
              </a:ext>
            </a:extLst>
          </p:cNvPr>
          <p:cNvSpPr>
            <a:spLocks noGrp="1"/>
          </p:cNvSpPr>
          <p:nvPr>
            <p:ph type="title"/>
          </p:nvPr>
        </p:nvSpPr>
        <p:spPr/>
        <p:txBody>
          <a:bodyPr>
            <a:normAutofit/>
          </a:bodyPr>
          <a:lstStyle/>
          <a:p>
            <a:r>
              <a:rPr lang="en-IN" sz="3800" b="1" dirty="0"/>
              <a:t>Don’t worry about Backprop :)</a:t>
            </a:r>
          </a:p>
        </p:txBody>
      </p:sp>
      <p:pic>
        <p:nvPicPr>
          <p:cNvPr id="5" name="Content Placeholder 4">
            <a:extLst>
              <a:ext uri="{FF2B5EF4-FFF2-40B4-BE49-F238E27FC236}">
                <a16:creationId xmlns:a16="http://schemas.microsoft.com/office/drawing/2014/main" id="{93EB3ACE-F2AA-84E8-D4F2-8E372C22CD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7768" y="1825625"/>
            <a:ext cx="5716463" cy="4351338"/>
          </a:xfrm>
        </p:spPr>
      </p:pic>
    </p:spTree>
    <p:extLst>
      <p:ext uri="{BB962C8B-B14F-4D97-AF65-F5344CB8AC3E}">
        <p14:creationId xmlns:p14="http://schemas.microsoft.com/office/powerpoint/2010/main" val="457513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273</TotalTime>
  <Words>1489</Words>
  <Application>Microsoft Office PowerPoint</Application>
  <PresentationFormat>Widescreen</PresentationFormat>
  <Paragraphs>104</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Aptos Display</vt:lpstr>
      <vt:lpstr>Arial</vt:lpstr>
      <vt:lpstr>Wingdings</vt:lpstr>
      <vt:lpstr>Office Theme</vt:lpstr>
      <vt:lpstr>What will we be dealing with in Computer Vision?</vt:lpstr>
      <vt:lpstr>What do you mean by Convolutions?</vt:lpstr>
      <vt:lpstr>Let’s Dive in</vt:lpstr>
      <vt:lpstr>Convolution of a 5x5 image with a 3x3 filter</vt:lpstr>
      <vt:lpstr>Okay cool… but why?</vt:lpstr>
      <vt:lpstr>Here’s how (horizontal) edge detection looks</vt:lpstr>
      <vt:lpstr>A few things to note!</vt:lpstr>
      <vt:lpstr>But what if I want to detect something more complicated in an image?</vt:lpstr>
      <vt:lpstr>Don’t worry about Backprop :)</vt:lpstr>
      <vt:lpstr>Padding</vt:lpstr>
      <vt:lpstr>Keeping the same dimensions</vt:lpstr>
      <vt:lpstr>Valid and Same Convolutions</vt:lpstr>
      <vt:lpstr>Why should I care about Padding?</vt:lpstr>
      <vt:lpstr>Padding an image keeps corner neglect away!</vt:lpstr>
      <vt:lpstr>Strides</vt:lpstr>
      <vt:lpstr>Why should I care about Strides?</vt:lpstr>
      <vt:lpstr>Kirby cares about Strides</vt:lpstr>
      <vt:lpstr>Patience…. This all will make even more sense soon</vt:lpstr>
      <vt:lpstr>Convolutions over Volumes</vt:lpstr>
      <vt:lpstr>A neat visualisation of Convolutions over Volumes</vt:lpstr>
      <vt:lpstr>Convolutions over Volumes - 2</vt:lpstr>
      <vt:lpstr>Convolutions over Volume - 3</vt:lpstr>
      <vt:lpstr>All that for a single convolutional layer</vt:lpstr>
      <vt:lpstr>A single ConvNet Layer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Shaan Chopra</dc:creator>
  <cp:lastModifiedBy>Shaan Chopra</cp:lastModifiedBy>
  <cp:revision>77</cp:revision>
  <dcterms:created xsi:type="dcterms:W3CDTF">2025-01-09T18:54:10Z</dcterms:created>
  <dcterms:modified xsi:type="dcterms:W3CDTF">2025-01-16T09:19:59Z</dcterms:modified>
</cp:coreProperties>
</file>